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7.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29.svg" ContentType="image/svg+xml"/>
  <Override PartName="/ppt/media/image31.svg" ContentType="image/svg+xml"/>
  <Override PartName="/ppt/media/image33.svg" ContentType="image/svg+xml"/>
  <Override PartName="/ppt/media/image35.svg" ContentType="image/svg+xml"/>
  <Override PartName="/ppt/media/image37.svg" ContentType="image/svg+xml"/>
  <Override PartName="/ppt/media/image39.svg" ContentType="image/svg+xml"/>
  <Override PartName="/ppt/media/image41.svg" ContentType="image/svg+xml"/>
  <Override PartName="/ppt/media/image43.svg" ContentType="image/svg+xml"/>
  <Override PartName="/ppt/media/image45.svg" ContentType="image/svg+xml"/>
  <Override PartName="/ppt/media/image48.svg" ContentType="image/svg+xml"/>
  <Override PartName="/ppt/media/image5.svg" ContentType="image/svg+xml"/>
  <Override PartName="/ppt/media/image50.svg" ContentType="image/svg+xml"/>
  <Override PartName="/ppt/media/image52.svg" ContentType="image/svg+xml"/>
  <Override PartName="/ppt/media/image54.svg" ContentType="image/svg+xml"/>
  <Override PartName="/ppt/media/image56.svg" ContentType="image/svg+xml"/>
  <Override PartName="/ppt/media/image58.svg" ContentType="image/svg+xml"/>
  <Override PartName="/ppt/media/image60.svg" ContentType="image/svg+xml"/>
  <Override PartName="/ppt/media/image62.svg" ContentType="image/svg+xml"/>
  <Override PartName="/ppt/media/image64.svg" ContentType="image/svg+xml"/>
  <Override PartName="/ppt/media/image66.svg" ContentType="image/svg+xml"/>
  <Override PartName="/ppt/media/image68.svg" ContentType="image/svg+xml"/>
  <Override PartName="/ppt/media/image7.svg" ContentType="image/svg+xml"/>
  <Override PartName="/ppt/media/image70.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handoutMasterIdLst>
    <p:handoutMasterId r:id="rId18"/>
  </p:handoutMasterIdLst>
  <p:sldIdLst>
    <p:sldId id="256" r:id="rId3"/>
    <p:sldId id="298" r:id="rId5"/>
    <p:sldId id="312" r:id="rId6"/>
    <p:sldId id="314" r:id="rId7"/>
    <p:sldId id="317" r:id="rId8"/>
    <p:sldId id="396" r:id="rId9"/>
    <p:sldId id="318" r:id="rId10"/>
    <p:sldId id="394" r:id="rId11"/>
    <p:sldId id="395" r:id="rId12"/>
    <p:sldId id="372" r:id="rId13"/>
    <p:sldId id="385" r:id="rId14"/>
    <p:sldId id="386" r:id="rId15"/>
    <p:sldId id="389" r:id="rId16"/>
    <p:sldId id="391" r:id="rId17"/>
  </p:sldIdLst>
  <p:sldSz cx="12192000" cy="6858000"/>
  <p:notesSz cx="12192000" cy="6858000"/>
  <p:embeddedFontLst>
    <p:embeddedFont>
      <p:font typeface="MiSans" pitchFamily="34" charset="-120"/>
      <p:regular r:id="rId22"/>
    </p:embeddedFont>
    <p:embeddedFont>
      <p:font typeface="黑体" panose="02010609060101010101" charset="-122"/>
      <p:regular r:id="rId23"/>
    </p:embeddedFont>
    <p:embeddedFont>
      <p:font typeface="Noto Sans SC" panose="020B0200000000000000" charset="-122"/>
      <p:regular r:id="rId24"/>
      <p:bold r:id="rId25"/>
    </p:embeddedFont>
    <p:embeddedFont>
      <p:font typeface="楷体_GB2312" panose="02010609030101010101" charset="-122"/>
      <p:regular r:id="rId26"/>
    </p:embeddedFont>
    <p:embeddedFont>
      <p:font typeface="仿宋_GB2312" panose="02010609030101010101" charset="-122"/>
      <p:regular r:id="rId27"/>
    </p:embeddedFont>
    <p:embeddedFont>
      <p:font typeface="Calibri" panose="020F0502020204030204" charset="0"/>
      <p:regular r:id="rId28"/>
      <p:bold r:id="rId29"/>
      <p:italic r:id="rId30"/>
      <p:boldItalic r:id="rId31"/>
    </p:embeddedFont>
    <p:embeddedFont>
      <p:font typeface="等线" panose="02010600030101010101" charset="-122"/>
      <p:regular r:id="rId32"/>
      <p:bold r:id="rId33"/>
    </p:embeddedFont>
    <p:embeddedFont>
      <p:font typeface="方正小标宋简体" panose="03000509000000000000" charset="-122"/>
      <p:regular r:id="rId34"/>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CC0"/>
    <a:srgbClr val="D8EAFB"/>
    <a:srgbClr val="FFFFFF"/>
    <a:srgbClr val="FDFBEC"/>
    <a:srgbClr val="80B0E9"/>
    <a:srgbClr val="4892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4" Type="http://schemas.openxmlformats.org/officeDocument/2006/relationships/font" Target="fonts/font13.fntdata"/><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 Target="slides/slide1.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handoutMaster" Target="handoutMasters/handoutMaster1.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5283200" cy="344091"/>
          </a:xfrm>
          <a:prstGeom prst="rect">
            <a:avLst/>
          </a:prstGeom>
        </p:spPr>
        <p:txBody>
          <a:bodyPr vert="horz" lIns="91440" tIns="45720" rIns="91440" bIns="45720" rtlCol="0"/>
          <a:lstStyle>
            <a:lvl1pPr algn="l">
              <a:defRPr sz="1600"/>
            </a:lvl1pPr>
          </a:lstStyle>
          <a:p>
            <a:endParaRPr lang="zh-CN" altLang="en-US"/>
          </a:p>
        </p:txBody>
      </p:sp>
      <p:sp>
        <p:nvSpPr>
          <p:cNvPr id="3" name="日期占位符 2"/>
          <p:cNvSpPr>
            <a:spLocks noGrp="1"/>
          </p:cNvSpPr>
          <p:nvPr>
            <p:ph type="dt" sz="quarter" idx="1"/>
          </p:nvPr>
        </p:nvSpPr>
        <p:spPr>
          <a:xfrm>
            <a:off x="6905979" y="0"/>
            <a:ext cx="5283200" cy="344091"/>
          </a:xfrm>
          <a:prstGeom prst="rect">
            <a:avLst/>
          </a:prstGeom>
        </p:spPr>
        <p:txBody>
          <a:bodyPr vert="horz" lIns="91440" tIns="45720" rIns="91440" bIns="45720" rtlCol="0"/>
          <a:lstStyle>
            <a:lvl1pPr algn="r">
              <a:defRPr sz="1600"/>
            </a:lvl1pPr>
          </a:lstStyle>
          <a:p>
            <a:fld id="{0F9B84EA-7D68-4D60-9CB1-D50884785D1C}" type="datetime1">
              <a:rPr lang="zh-CN" altLang="en-US" smtClean="0"/>
            </a:fld>
            <a:endParaRPr lang="zh-CN" altLang="en-US"/>
          </a:p>
        </p:txBody>
      </p:sp>
      <p:sp>
        <p:nvSpPr>
          <p:cNvPr id="4" name="页脚占位符 3"/>
          <p:cNvSpPr>
            <a:spLocks noGrp="1"/>
          </p:cNvSpPr>
          <p:nvPr>
            <p:ph type="ftr" sz="quarter" idx="2"/>
          </p:nvPr>
        </p:nvSpPr>
        <p:spPr>
          <a:xfrm>
            <a:off x="0" y="6513910"/>
            <a:ext cx="5283200" cy="344090"/>
          </a:xfrm>
          <a:prstGeom prst="rect">
            <a:avLst/>
          </a:prstGeom>
        </p:spPr>
        <p:txBody>
          <a:bodyPr vert="horz" lIns="91440" tIns="45720" rIns="91440" bIns="45720" rtlCol="0" anchor="b"/>
          <a:lstStyle>
            <a:lvl1pPr algn="l">
              <a:defRPr sz="1600"/>
            </a:lvl1pPr>
          </a:lstStyle>
          <a:p>
            <a:endParaRPr lang="zh-CN" altLang="en-US"/>
          </a:p>
        </p:txBody>
      </p:sp>
      <p:sp>
        <p:nvSpPr>
          <p:cNvPr id="5" name="灯片编号占位符 4"/>
          <p:cNvSpPr>
            <a:spLocks noGrp="1"/>
          </p:cNvSpPr>
          <p:nvPr>
            <p:ph type="sldNum" sz="quarter" idx="3"/>
          </p:nvPr>
        </p:nvSpPr>
        <p:spPr>
          <a:xfrm>
            <a:off x="6905979" y="6513910"/>
            <a:ext cx="5283200" cy="344090"/>
          </a:xfrm>
          <a:prstGeom prst="rect">
            <a:avLst/>
          </a:prstGeom>
        </p:spPr>
        <p:txBody>
          <a:bodyPr vert="horz" lIns="91440" tIns="45720" rIns="91440" bIns="45720" rtlCol="0" anchor="b"/>
          <a:lstStyle>
            <a:lvl1pPr algn="r">
              <a:defRPr sz="16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25806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979" y="0"/>
            <a:ext cx="5283200" cy="258068"/>
          </a:xfrm>
          <a:prstGeom prst="rect">
            <a:avLst/>
          </a:prstGeom>
        </p:spPr>
        <p:txBody>
          <a:bodyPr vert="horz" lIns="91440" tIns="45720" rIns="91440" bIns="45720" rtlCol="0"/>
          <a:lstStyle>
            <a:lvl1pPr algn="r">
              <a:defRPr sz="1200"/>
            </a:lvl1pPr>
          </a:lstStyle>
          <a:p>
            <a:fld id="{5282F153-3F37-0F45-9E97-73ACFA13230C}" type="datetime1">
              <a:rPr lang="zh-CN" altLang="en-US"/>
            </a:fld>
            <a:endParaRPr lang="en-US"/>
          </a:p>
        </p:txBody>
      </p:sp>
      <p:sp>
        <p:nvSpPr>
          <p:cNvPr id="4" name="Slide Image Placeholder 3"/>
          <p:cNvSpPr>
            <a:spLocks noGrp="1" noRot="1" noChangeAspect="1"/>
          </p:cNvSpPr>
          <p:nvPr>
            <p:ph type="sldImg" idx="2"/>
          </p:nvPr>
        </p:nvSpPr>
        <p:spPr>
          <a:xfrm>
            <a:off x="4552950" y="642938"/>
            <a:ext cx="3086100" cy="173593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2475309"/>
            <a:ext cx="9753600" cy="2025253"/>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4885432"/>
            <a:ext cx="5283200" cy="25806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979" y="4885432"/>
            <a:ext cx="5283200" cy="258068"/>
          </a:xfrm>
          <a:prstGeom prst="rect">
            <a:avLst/>
          </a:prstGeom>
        </p:spPr>
        <p:txBody>
          <a:bodyPr vert="horz" lIns="91440" tIns="45720" rIns="91440" bIns="45720" rtlCol="0" anchor="b"/>
          <a:lstStyle>
            <a:lvl1pPr algn="r">
              <a:defRPr sz="1200"/>
            </a:lvl1pPr>
          </a:lstStyle>
          <a:p>
            <a:fld id="{CE5E9CC1-C706-0F49-92D6-E571CC5EEA8F}" type="slidenum">
              <a:rPr lang="en-US"/>
            </a:fld>
            <a:endParaRPr 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PTIST_MASTER">
    <p:bg>
      <p:bgPr>
        <a:solidFill>
          <a:srgbClr val="FFFFFF"/>
        </a:solidFill>
        <a:effectLst/>
      </p:bgPr>
    </p:bg>
    <p:spTree>
      <p:nvGrpSpPr>
        <p:cNvPr id="1" name=""/>
        <p:cNvGrpSpPr/>
        <p:nvPr/>
      </p:nvGrpSpPr>
      <p:grpSpPr>
        <a:xfrm>
          <a:off x="0" y="0"/>
          <a:ext cx="0" cy="0"/>
          <a:chOff x="0" y="0"/>
          <a:chExt cx="0" cy="0"/>
        </a:xfrm>
      </p:grpSpPr>
    </p:spTree>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54.svg"/><Relationship Id="rId8" Type="http://schemas.openxmlformats.org/officeDocument/2006/relationships/image" Target="../media/image53.png"/><Relationship Id="rId7" Type="http://schemas.openxmlformats.org/officeDocument/2006/relationships/image" Target="../media/image52.svg"/><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3" Type="http://schemas.openxmlformats.org/officeDocument/2006/relationships/image" Target="../media/image48.svg"/><Relationship Id="rId2" Type="http://schemas.openxmlformats.org/officeDocument/2006/relationships/image" Target="../media/image47.png"/><Relationship Id="rId13" Type="http://schemas.openxmlformats.org/officeDocument/2006/relationships/notesSlide" Target="../notesSlides/notesSlide10.xml"/><Relationship Id="rId12" Type="http://schemas.openxmlformats.org/officeDocument/2006/relationships/slideLayout" Target="../slideLayouts/slideLayout1.xml"/><Relationship Id="rId11" Type="http://schemas.openxmlformats.org/officeDocument/2006/relationships/image" Target="../media/image56.svg"/><Relationship Id="rId10" Type="http://schemas.openxmlformats.org/officeDocument/2006/relationships/image" Target="../media/image55.pn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1" Type="http://schemas.openxmlformats.org/officeDocument/2006/relationships/notesSlide" Target="../notesSlides/notesSlide11.xml"/><Relationship Id="rId10" Type="http://schemas.openxmlformats.org/officeDocument/2006/relationships/slideLayout" Target="../slideLayouts/slideLayout1.xml"/><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9" Type="http://schemas.openxmlformats.org/officeDocument/2006/relationships/image" Target="../media/image66.svg"/><Relationship Id="rId8" Type="http://schemas.openxmlformats.org/officeDocument/2006/relationships/image" Target="../media/image65.png"/><Relationship Id="rId7" Type="http://schemas.openxmlformats.org/officeDocument/2006/relationships/image" Target="../media/image64.svg"/><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3" Type="http://schemas.openxmlformats.org/officeDocument/2006/relationships/image" Target="../media/image60.svg"/><Relationship Id="rId2" Type="http://schemas.openxmlformats.org/officeDocument/2006/relationships/image" Target="../media/image59.png"/><Relationship Id="rId13" Type="http://schemas.openxmlformats.org/officeDocument/2006/relationships/notesSlide" Target="../notesSlides/notesSlide13.xml"/><Relationship Id="rId12" Type="http://schemas.openxmlformats.org/officeDocument/2006/relationships/slideLayout" Target="../slideLayouts/slideLayout1.xml"/><Relationship Id="rId11" Type="http://schemas.openxmlformats.org/officeDocument/2006/relationships/image" Target="../media/image68.svg"/><Relationship Id="rId10" Type="http://schemas.openxmlformats.org/officeDocument/2006/relationships/image" Target="../media/image67.png"/><Relationship Id="rId1" Type="http://schemas.openxmlformats.org/officeDocument/2006/relationships/image" Target="../media/image3.jpe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image" Target="../media/image70.svg"/><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9" Type="http://schemas.openxmlformats.org/officeDocument/2006/relationships/notesSlide" Target="../notesSlides/notesSlide2.xml"/><Relationship Id="rId18" Type="http://schemas.openxmlformats.org/officeDocument/2006/relationships/slideLayout" Target="../slideLayouts/slideLayout1.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image" Target="../media/image7.svg"/><Relationship Id="rId13" Type="http://schemas.openxmlformats.org/officeDocument/2006/relationships/image" Target="../media/image6.png"/><Relationship Id="rId12" Type="http://schemas.openxmlformats.org/officeDocument/2006/relationships/tags" Target="../tags/tag9.xml"/><Relationship Id="rId11" Type="http://schemas.openxmlformats.org/officeDocument/2006/relationships/tags" Target="../tags/tag8.xml"/><Relationship Id="rId10" Type="http://schemas.openxmlformats.org/officeDocument/2006/relationships/tags" Target="../tags/tag7.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image" Target="../media/image13.svg"/><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image" Target="../media/image19.svg"/><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image" Target="../media/image21.svg"/><Relationship Id="rId4" Type="http://schemas.openxmlformats.org/officeDocument/2006/relationships/image" Target="../media/image20.png"/><Relationship Id="rId3" Type="http://schemas.openxmlformats.org/officeDocument/2006/relationships/tags" Target="../tags/tag14.xml"/><Relationship Id="rId24" Type="http://schemas.openxmlformats.org/officeDocument/2006/relationships/notesSlide" Target="../notesSlides/notesSlide5.xml"/><Relationship Id="rId23" Type="http://schemas.openxmlformats.org/officeDocument/2006/relationships/slideLayout" Target="../slideLayouts/slideLayout1.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13.xml"/><Relationship Id="rId19" Type="http://schemas.openxmlformats.org/officeDocument/2006/relationships/image" Target="../media/image25.svg"/><Relationship Id="rId18" Type="http://schemas.openxmlformats.org/officeDocument/2006/relationships/image" Target="../media/image24.png"/><Relationship Id="rId17" Type="http://schemas.openxmlformats.org/officeDocument/2006/relationships/tags" Target="../tags/tag24.xml"/><Relationship Id="rId16" Type="http://schemas.openxmlformats.org/officeDocument/2006/relationships/tags" Target="../tags/tag23.xml"/><Relationship Id="rId15" Type="http://schemas.openxmlformats.org/officeDocument/2006/relationships/tags" Target="../tags/tag22.xml"/><Relationship Id="rId14" Type="http://schemas.openxmlformats.org/officeDocument/2006/relationships/tags" Target="../tags/tag21.xml"/><Relationship Id="rId13" Type="http://schemas.openxmlformats.org/officeDocument/2006/relationships/tags" Target="../tags/tag20.xml"/><Relationship Id="rId12" Type="http://schemas.openxmlformats.org/officeDocument/2006/relationships/image" Target="../media/image23.svg"/><Relationship Id="rId11" Type="http://schemas.openxmlformats.org/officeDocument/2006/relationships/image" Target="../media/image22.png"/><Relationship Id="rId10" Type="http://schemas.openxmlformats.org/officeDocument/2006/relationships/tags" Target="../tags/tag19.xml"/><Relationship Id="rId1" Type="http://schemas.openxmlformats.org/officeDocument/2006/relationships/image" Target="../media/image3.jpeg"/></Relationships>
</file>

<file path=ppt/slides/_rels/slide6.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image" Target="../media/image27.svg"/><Relationship Id="rId4" Type="http://schemas.openxmlformats.org/officeDocument/2006/relationships/image" Target="../media/image26.png"/><Relationship Id="rId3" Type="http://schemas.openxmlformats.org/officeDocument/2006/relationships/tags" Target="../tags/tag29.xml"/><Relationship Id="rId24" Type="http://schemas.openxmlformats.org/officeDocument/2006/relationships/notesSlide" Target="../notesSlides/notesSlide6.xml"/><Relationship Id="rId23" Type="http://schemas.openxmlformats.org/officeDocument/2006/relationships/slideLayout" Target="../slideLayouts/slideLayout1.xml"/><Relationship Id="rId22" Type="http://schemas.openxmlformats.org/officeDocument/2006/relationships/tags" Target="../tags/tag42.xml"/><Relationship Id="rId21" Type="http://schemas.openxmlformats.org/officeDocument/2006/relationships/tags" Target="../tags/tag41.xml"/><Relationship Id="rId20" Type="http://schemas.openxmlformats.org/officeDocument/2006/relationships/tags" Target="../tags/tag40.xml"/><Relationship Id="rId2" Type="http://schemas.openxmlformats.org/officeDocument/2006/relationships/tags" Target="../tags/tag28.xml"/><Relationship Id="rId19" Type="http://schemas.openxmlformats.org/officeDocument/2006/relationships/image" Target="../media/image31.svg"/><Relationship Id="rId18" Type="http://schemas.openxmlformats.org/officeDocument/2006/relationships/image" Target="../media/image30.png"/><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image" Target="../media/image29.svg"/><Relationship Id="rId11" Type="http://schemas.openxmlformats.org/officeDocument/2006/relationships/image" Target="../media/image28.png"/><Relationship Id="rId10" Type="http://schemas.openxmlformats.org/officeDocument/2006/relationships/tags" Target="../tags/tag34.xml"/><Relationship Id="rId1" Type="http://schemas.openxmlformats.org/officeDocument/2006/relationships/image" Target="../media/image3.jpeg"/></Relationships>
</file>

<file path=ppt/slides/_rels/slide7.xml.rels><?xml version="1.0" encoding="UTF-8" standalone="yes"?>
<Relationships xmlns="http://schemas.openxmlformats.org/package/2006/relationships"><Relationship Id="rId9" Type="http://schemas.openxmlformats.org/officeDocument/2006/relationships/image" Target="../media/image39.svg"/><Relationship Id="rId8" Type="http://schemas.openxmlformats.org/officeDocument/2006/relationships/image" Target="../media/image38.png"/><Relationship Id="rId7" Type="http://schemas.openxmlformats.org/officeDocument/2006/relationships/image" Target="../media/image37.svg"/><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33.svg"/><Relationship Id="rId2" Type="http://schemas.openxmlformats.org/officeDocument/2006/relationships/image" Target="../media/image32.png"/><Relationship Id="rId11" Type="http://schemas.openxmlformats.org/officeDocument/2006/relationships/notesSlide" Target="../notesSlides/notesSlide7.xml"/><Relationship Id="rId10" Type="http://schemas.openxmlformats.org/officeDocument/2006/relationships/slideLayout" Target="../slideLayouts/slideLayout1.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9" Type="http://schemas.openxmlformats.org/officeDocument/2006/relationships/image" Target="../media/image45.svg"/><Relationship Id="rId8" Type="http://schemas.openxmlformats.org/officeDocument/2006/relationships/image" Target="../media/image44.png"/><Relationship Id="rId7" Type="http://schemas.openxmlformats.org/officeDocument/2006/relationships/image" Target="../media/image43.svg"/><Relationship Id="rId6" Type="http://schemas.openxmlformats.org/officeDocument/2006/relationships/image" Target="../media/image42.png"/><Relationship Id="rId5" Type="http://schemas.openxmlformats.org/officeDocument/2006/relationships/image" Target="../media/image35.svg"/><Relationship Id="rId4" Type="http://schemas.openxmlformats.org/officeDocument/2006/relationships/image" Target="../media/image34.png"/><Relationship Id="rId3" Type="http://schemas.openxmlformats.org/officeDocument/2006/relationships/image" Target="../media/image41.svg"/><Relationship Id="rId2" Type="http://schemas.openxmlformats.org/officeDocument/2006/relationships/image" Target="../media/image40.png"/><Relationship Id="rId11" Type="http://schemas.openxmlformats.org/officeDocument/2006/relationships/notesSlide" Target="../notesSlides/notesSlide8.xml"/><Relationship Id="rId10" Type="http://schemas.openxmlformats.org/officeDocument/2006/relationships/slideLayout" Target="../slideLayouts/slideLayout1.xml"/><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image" Target="../media/image21.svg"/><Relationship Id="rId4" Type="http://schemas.openxmlformats.org/officeDocument/2006/relationships/image" Target="../media/image20.png"/><Relationship Id="rId3" Type="http://schemas.openxmlformats.org/officeDocument/2006/relationships/tags" Target="../tags/tag44.xml"/><Relationship Id="rId24" Type="http://schemas.openxmlformats.org/officeDocument/2006/relationships/notesSlide" Target="../notesSlides/notesSlide9.xml"/><Relationship Id="rId23" Type="http://schemas.openxmlformats.org/officeDocument/2006/relationships/slideLayout" Target="../slideLayouts/slideLayout1.xml"/><Relationship Id="rId22" Type="http://schemas.openxmlformats.org/officeDocument/2006/relationships/tags" Target="../tags/tag57.xml"/><Relationship Id="rId21" Type="http://schemas.openxmlformats.org/officeDocument/2006/relationships/tags" Target="../tags/tag56.xml"/><Relationship Id="rId20" Type="http://schemas.openxmlformats.org/officeDocument/2006/relationships/tags" Target="../tags/tag55.xml"/><Relationship Id="rId2" Type="http://schemas.openxmlformats.org/officeDocument/2006/relationships/tags" Target="../tags/tag43.xml"/><Relationship Id="rId19" Type="http://schemas.openxmlformats.org/officeDocument/2006/relationships/image" Target="../media/image25.svg"/><Relationship Id="rId18" Type="http://schemas.openxmlformats.org/officeDocument/2006/relationships/image" Target="../media/image46.png"/><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tags" Target="../tags/tag51.xml"/><Relationship Id="rId13" Type="http://schemas.openxmlformats.org/officeDocument/2006/relationships/tags" Target="../tags/tag50.xml"/><Relationship Id="rId12" Type="http://schemas.openxmlformats.org/officeDocument/2006/relationships/image" Target="../media/image23.svg"/><Relationship Id="rId11" Type="http://schemas.openxmlformats.org/officeDocument/2006/relationships/image" Target="../media/image22.png"/><Relationship Id="rId10" Type="http://schemas.openxmlformats.org/officeDocument/2006/relationships/tags" Target="../tags/tag49.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FF6FC"/>
            </a:gs>
            <a:gs pos="100000">
              <a:srgbClr val="BED7EE"/>
            </a:gs>
          </a:gsLst>
          <a:lin ang="5400000" scaled="1"/>
        </a:gradFill>
        <a:effectLst/>
      </p:bgPr>
    </p:bg>
    <p:spTree>
      <p:nvGrpSpPr>
        <p:cNvPr id="1" name=""/>
        <p:cNvGrpSpPr/>
        <p:nvPr/>
      </p:nvGrpSpPr>
      <p:grpSpPr>
        <a:xfrm>
          <a:off x="0" y="0"/>
          <a:ext cx="0" cy="0"/>
          <a:chOff x="0" y="0"/>
          <a:chExt cx="0" cy="0"/>
        </a:xfrm>
      </p:grpSpPr>
      <p:pic>
        <p:nvPicPr>
          <p:cNvPr id="2" name="Image 0" descr="https://kimi-img.moonshot.cn/pub/slides/slides_tmpl/image/25-10-09-17:19:39-d3jnsaos8jdo4os5dls0.png"/>
          <p:cNvPicPr>
            <a:picLocks noChangeAspect="1"/>
          </p:cNvPicPr>
          <p:nvPr/>
        </p:nvPicPr>
        <p:blipFill>
          <a:blip r:embed="rId1"/>
          <a:stretch>
            <a:fillRect/>
          </a:stretch>
        </p:blipFill>
        <p:spPr>
          <a:xfrm>
            <a:off x="182880" y="365760"/>
            <a:ext cx="11826240" cy="6492240"/>
          </a:xfrm>
          <a:prstGeom prst="rect">
            <a:avLst/>
          </a:prstGeom>
        </p:spPr>
      </p:pic>
      <p:sp>
        <p:nvSpPr>
          <p:cNvPr id="4" name="Text 0"/>
          <p:cNvSpPr/>
          <p:nvPr/>
        </p:nvSpPr>
        <p:spPr>
          <a:xfrm>
            <a:off x="541020" y="1980565"/>
            <a:ext cx="11393170" cy="2916555"/>
          </a:xfrm>
          <a:prstGeom prst="rect">
            <a:avLst/>
          </a:prstGeom>
          <a:noFill/>
        </p:spPr>
        <p:txBody>
          <a:bodyPr wrap="square" lIns="91440" tIns="45720" rIns="91440" bIns="45720" rtlCol="0" anchor="t">
            <a:spAutoFit/>
          </a:bodyPr>
          <a:lstStyle/>
          <a:p>
            <a:pPr algn="ctr">
              <a:lnSpc>
                <a:spcPct val="170000"/>
              </a:lnSpc>
            </a:pPr>
            <a:r>
              <a:rPr lang="zh-CN" altLang="en-US" sz="5400" b="1" dirty="0">
                <a:solidFill>
                  <a:srgbClr val="004CC0"/>
                </a:solidFill>
                <a:latin typeface="方正小标宋简体" panose="03000509000000000000" charset="-122"/>
                <a:ea typeface="方正小标宋简体" panose="03000509000000000000" charset="-122"/>
                <a:cs typeface="MiSans" pitchFamily="34" charset="-120"/>
              </a:rPr>
              <a:t>《</a:t>
            </a:r>
            <a:r>
              <a:rPr lang="en-US" sz="5400" b="1" dirty="0">
                <a:solidFill>
                  <a:srgbClr val="004CC0"/>
                </a:solidFill>
                <a:latin typeface="方正小标宋简体" panose="03000509000000000000" charset="-122"/>
                <a:ea typeface="方正小标宋简体" panose="03000509000000000000" charset="-122"/>
                <a:cs typeface="MiSans" pitchFamily="34" charset="-120"/>
                <a:sym typeface="+mn-ea"/>
              </a:rPr>
              <a:t>伊春市</a:t>
            </a:r>
            <a:r>
              <a:rPr lang="zh-CN" altLang="en-US" sz="5400" b="1" dirty="0">
                <a:solidFill>
                  <a:srgbClr val="004CC0"/>
                </a:solidFill>
                <a:latin typeface="方正小标宋简体" panose="03000509000000000000" charset="-122"/>
                <a:ea typeface="方正小标宋简体" panose="03000509000000000000" charset="-122"/>
                <a:cs typeface="MiSans" pitchFamily="34" charset="-120"/>
                <a:sym typeface="+mn-ea"/>
              </a:rPr>
              <a:t>城乡居民医疗保险实施办法</a:t>
            </a:r>
            <a:r>
              <a:rPr lang="zh-CN" altLang="en-US" sz="5400" b="1" dirty="0">
                <a:solidFill>
                  <a:srgbClr val="004CC0"/>
                </a:solidFill>
                <a:latin typeface="方正小标宋简体" panose="03000509000000000000" charset="-122"/>
                <a:ea typeface="方正小标宋简体" panose="03000509000000000000" charset="-122"/>
                <a:cs typeface="MiSans" pitchFamily="34" charset="-120"/>
              </a:rPr>
              <a:t>》政策解读</a:t>
            </a:r>
            <a:endParaRPr lang="zh-CN" altLang="en-US" sz="1600" dirty="0">
              <a:latin typeface="方正小标宋简体" panose="03000509000000000000" charset="-122"/>
              <a:ea typeface="方正小标宋简体" panose="03000509000000000000" charset="-122"/>
            </a:endParaRPr>
          </a:p>
        </p:txBody>
      </p:sp>
      <p:pic>
        <p:nvPicPr>
          <p:cNvPr id="14" name="Image 3" descr="https://kimi-img.moonshot.cn/pub/slides/slides_tmpl/image/25-10-09-17:19:39-d3jnsaos8jdo4os5dlqg.png"/>
          <p:cNvPicPr>
            <a:picLocks noChangeAspect="1"/>
          </p:cNvPicPr>
          <p:nvPr/>
        </p:nvPicPr>
        <p:blipFill>
          <a:blip r:embed="rId2"/>
          <a:stretch>
            <a:fillRect/>
          </a:stretch>
        </p:blipFill>
        <p:spPr>
          <a:xfrm>
            <a:off x="0" y="5998210"/>
            <a:ext cx="12192000" cy="85979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异地就医待遇标准</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 name="AutoShape 3"/>
          <p:cNvSpPr/>
          <p:nvPr/>
        </p:nvSpPr>
        <p:spPr>
          <a:xfrm>
            <a:off x="762000" y="1778000"/>
            <a:ext cx="3302000" cy="4064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D47A1">
                <a:alpha val="10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4" name="AutoShape 4"/>
          <p:cNvSpPr/>
          <p:nvPr/>
        </p:nvSpPr>
        <p:spPr>
          <a:xfrm>
            <a:off x="762000" y="1778000"/>
            <a:ext cx="3302000" cy="76200"/>
          </a:xfrm>
          <a:prstGeom prst="roundRect">
            <a:avLst>
              <a:gd name="adj" fmla="val 166666"/>
            </a:avLst>
          </a:prstGeom>
          <a:solidFill>
            <a:srgbClr val="0D47A1">
              <a:alpha val="100000"/>
            </a:srgbClr>
          </a:solidFill>
          <a:ln w="25400" cap="flat" cmpd="sng">
            <a:no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95500" y="2095500"/>
            <a:ext cx="635000" cy="635000"/>
          </a:xfrm>
          <a:prstGeom prst="rect">
            <a:avLst/>
          </a:prstGeom>
        </p:spPr>
      </p:pic>
      <p:sp>
        <p:nvSpPr>
          <p:cNvPr id="6" name="AutoShape 6"/>
          <p:cNvSpPr/>
          <p:nvPr/>
        </p:nvSpPr>
        <p:spPr>
          <a:xfrm>
            <a:off x="889000" y="2857500"/>
            <a:ext cx="3048000" cy="381000"/>
          </a:xfrm>
          <a:prstGeom prst="rect">
            <a:avLst/>
          </a:prstGeom>
          <a:noFill/>
          <a:ln w="12700" cap="flat" cmpd="sng">
            <a:noFill/>
            <a:prstDash val="solid"/>
            <a:round/>
          </a:ln>
        </p:spPr>
        <p:txBody>
          <a:bodyPr vert="horz" wrap="square" lIns="0" tIns="0" rIns="0" bIns="0" rtlCol="0" anchor="ctr" anchorCtr="0"/>
          <a:p>
            <a:pPr indent="0" algn="ctr">
              <a:lnSpc>
                <a:spcPct val="125000"/>
              </a:lnSpc>
              <a:defRPr/>
            </a:pPr>
            <a:r>
              <a:rPr lang="en-US" sz="18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rPr>
              <a:t>长期异地居住（已备案）</a:t>
            </a:r>
            <a:endParaRPr lang="en-US" sz="18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endParaRPr>
          </a:p>
        </p:txBody>
      </p:sp>
      <p:cxnSp>
        <p:nvCxnSpPr>
          <p:cNvPr id="7" name="Connector 7"/>
          <p:cNvCxnSpPr/>
          <p:nvPr/>
        </p:nvCxnSpPr>
        <p:spPr>
          <a:xfrm rot="-15626">
            <a:off x="1016014" y="3359150"/>
            <a:ext cx="2794000" cy="12700"/>
          </a:xfrm>
          <a:prstGeom prst="line">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3556000"/>
            <a:ext cx="254000" cy="254000"/>
          </a:xfrm>
          <a:prstGeom prst="rect">
            <a:avLst/>
          </a:prstGeom>
        </p:spPr>
      </p:pic>
      <p:sp>
        <p:nvSpPr>
          <p:cNvPr id="9" name="AutoShape 9"/>
          <p:cNvSpPr/>
          <p:nvPr/>
        </p:nvSpPr>
        <p:spPr>
          <a:xfrm>
            <a:off x="1333500" y="3530600"/>
            <a:ext cx="2540000" cy="3048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起付标准：</a:t>
            </a:r>
            <a:r>
              <a:rPr lang="en-US" sz="1400" b="1" i="0" u="none" strike="noStrike">
                <a:solidFill>
                  <a:srgbClr val="333333"/>
                </a:solidFill>
                <a:latin typeface="仿宋_GB2312" panose="02010609030101010101" charset="-122"/>
                <a:ea typeface="仿宋_GB2312" panose="02010609030101010101" charset="-122"/>
                <a:cs typeface="Noto Sans SC" panose="020B0200000000000000" charset="-122"/>
                <a:sym typeface="Noto Sans SC" panose="020B0200000000000000" charset="-122"/>
              </a:rPr>
              <a:t>与本地相同</a:t>
            </a:r>
            <a:endParaRPr lang="en-US" sz="1100">
              <a:latin typeface="仿宋_GB2312" panose="02010609030101010101" charset="-122"/>
              <a:ea typeface="仿宋_GB2312" panose="02010609030101010101" charset="-122"/>
            </a:endParaRPr>
          </a:p>
        </p:txBody>
      </p:sp>
      <p:pic>
        <p:nvPicPr>
          <p:cNvPr id="1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6000" y="4000500"/>
            <a:ext cx="254000" cy="254000"/>
          </a:xfrm>
          <a:prstGeom prst="rect">
            <a:avLst/>
          </a:prstGeom>
        </p:spPr>
      </p:pic>
      <p:sp>
        <p:nvSpPr>
          <p:cNvPr id="17" name="AutoShape 11"/>
          <p:cNvSpPr/>
          <p:nvPr/>
        </p:nvSpPr>
        <p:spPr>
          <a:xfrm>
            <a:off x="1333500" y="3975100"/>
            <a:ext cx="25400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4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支付比例：</a:t>
            </a:r>
            <a:r>
              <a:rPr lang="en-US" sz="1400" b="1" i="0" u="none" strike="noStrike">
                <a:solidFill>
                  <a:srgbClr val="333333"/>
                </a:solidFill>
                <a:latin typeface="仿宋_GB2312" panose="02010609030101010101" charset="-122"/>
                <a:ea typeface="仿宋_GB2312" panose="02010609030101010101" charset="-122"/>
                <a:cs typeface="Noto Sans SC" panose="020B0200000000000000" charset="-122"/>
                <a:sym typeface="Noto Sans SC" panose="020B0200000000000000" charset="-122"/>
              </a:rPr>
              <a:t>与本地相同</a:t>
            </a:r>
            <a:endParaRPr lang="en-US" sz="1400" b="1">
              <a:solidFill>
                <a:srgbClr val="333333"/>
              </a:solidFill>
              <a:latin typeface="仿宋_GB2312" panose="02010609030101010101" charset="-122"/>
              <a:ea typeface="仿宋_GB2312" panose="02010609030101010101" charset="-122"/>
              <a:cs typeface="Noto Sans SC" panose="020B0200000000000000" charset="-122"/>
            </a:endParaRPr>
          </a:p>
        </p:txBody>
      </p:sp>
      <p:sp>
        <p:nvSpPr>
          <p:cNvPr id="18" name="AutoShape 12"/>
          <p:cNvSpPr/>
          <p:nvPr/>
        </p:nvSpPr>
        <p:spPr>
          <a:xfrm>
            <a:off x="4445000" y="1778000"/>
            <a:ext cx="3302000" cy="4064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D47A1">
                <a:alpha val="10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19" name="AutoShape 13"/>
          <p:cNvSpPr/>
          <p:nvPr/>
        </p:nvSpPr>
        <p:spPr>
          <a:xfrm>
            <a:off x="4445000" y="1778000"/>
            <a:ext cx="3302000" cy="76200"/>
          </a:xfrm>
          <a:prstGeom prst="roundRect">
            <a:avLst>
              <a:gd name="adj" fmla="val 166666"/>
            </a:avLst>
          </a:prstGeom>
          <a:solidFill>
            <a:srgbClr val="29B6F6">
              <a:alpha val="100000"/>
            </a:srgbClr>
          </a:solidFill>
          <a:ln w="25400" cap="flat" cmpd="sng">
            <a:no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20"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78500" y="2095500"/>
            <a:ext cx="635000" cy="635000"/>
          </a:xfrm>
          <a:prstGeom prst="rect">
            <a:avLst/>
          </a:prstGeom>
        </p:spPr>
      </p:pic>
      <p:sp>
        <p:nvSpPr>
          <p:cNvPr id="21" name="AutoShape 15"/>
          <p:cNvSpPr/>
          <p:nvPr/>
        </p:nvSpPr>
        <p:spPr>
          <a:xfrm>
            <a:off x="4572000" y="2857500"/>
            <a:ext cx="3048000" cy="381000"/>
          </a:xfrm>
          <a:prstGeom prst="rect">
            <a:avLst/>
          </a:prstGeom>
          <a:noFill/>
          <a:ln w="12700" cap="flat" cmpd="sng">
            <a:noFill/>
            <a:prstDash val="solid"/>
            <a:round/>
          </a:ln>
        </p:spPr>
        <p:txBody>
          <a:bodyPr vert="horz" wrap="square" lIns="0" tIns="0" rIns="0" bIns="0" rtlCol="0" anchor="ctr" anchorCtr="0"/>
          <a:p>
            <a:pPr indent="0" algn="ctr">
              <a:lnSpc>
                <a:spcPct val="125000"/>
              </a:lnSpc>
              <a:defRPr/>
            </a:pPr>
            <a:r>
              <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异地转诊 / 急诊抢救</a:t>
            </a:r>
            <a:endPar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25" name="Connector 16"/>
          <p:cNvCxnSpPr/>
          <p:nvPr/>
        </p:nvCxnSpPr>
        <p:spPr>
          <a:xfrm rot="-15626">
            <a:off x="4699014" y="3359150"/>
            <a:ext cx="2794000" cy="12700"/>
          </a:xfrm>
          <a:prstGeom prst="line">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pic>
        <p:nvPicPr>
          <p:cNvPr id="33"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99000" y="3556000"/>
            <a:ext cx="254000" cy="254000"/>
          </a:xfrm>
          <a:prstGeom prst="rect">
            <a:avLst/>
          </a:prstGeom>
        </p:spPr>
      </p:pic>
      <p:sp>
        <p:nvSpPr>
          <p:cNvPr id="34" name="AutoShape 18"/>
          <p:cNvSpPr/>
          <p:nvPr/>
        </p:nvSpPr>
        <p:spPr>
          <a:xfrm>
            <a:off x="5016500" y="3530600"/>
            <a:ext cx="2540000" cy="3048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起付标准：</a:t>
            </a:r>
            <a:r>
              <a:rPr lang="en-US" sz="2000" b="1" i="0" u="none" strike="noStrike">
                <a:solidFill>
                  <a:srgbClr val="0D47A1"/>
                </a:solidFill>
                <a:latin typeface="Times New Roman" panose="02020603050405020304" charset="0"/>
                <a:ea typeface="Noto Sans SC" panose="020B0200000000000000" charset="-122"/>
                <a:cs typeface="Times New Roman" panose="02020603050405020304" charset="0"/>
                <a:sym typeface="Noto Sans SC" panose="020B0200000000000000" charset="-122"/>
              </a:rPr>
              <a:t>1200元</a:t>
            </a:r>
            <a:endParaRPr lang="en-US" sz="2000" b="1">
              <a:solidFill>
                <a:srgbClr val="0D47A1"/>
              </a:solidFill>
              <a:latin typeface="Times New Roman" panose="02020603050405020304" charset="0"/>
              <a:ea typeface="Noto Sans SC" panose="020B0200000000000000" charset="-122"/>
              <a:cs typeface="Times New Roman" panose="02020603050405020304" charset="0"/>
            </a:endParaRPr>
          </a:p>
        </p:txBody>
      </p:sp>
      <p:pic>
        <p:nvPicPr>
          <p:cNvPr id="35"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99000" y="4000500"/>
            <a:ext cx="254000" cy="254000"/>
          </a:xfrm>
          <a:prstGeom prst="rect">
            <a:avLst/>
          </a:prstGeom>
        </p:spPr>
      </p:pic>
      <p:sp>
        <p:nvSpPr>
          <p:cNvPr id="36" name="AutoShape 20"/>
          <p:cNvSpPr/>
          <p:nvPr/>
        </p:nvSpPr>
        <p:spPr>
          <a:xfrm>
            <a:off x="5016500" y="3975100"/>
            <a:ext cx="2540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支付比例：</a:t>
            </a:r>
            <a:r>
              <a:rPr lang="en-US" sz="1400" b="1" i="0" u="none" strike="noStrike">
                <a:solidFill>
                  <a:srgbClr val="333333"/>
                </a:solidFill>
                <a:latin typeface="仿宋_GB2312" panose="02010609030101010101" charset="-122"/>
                <a:ea typeface="仿宋_GB2312" panose="02010609030101010101" charset="-122"/>
                <a:cs typeface="Noto Sans SC" panose="020B0200000000000000" charset="-122"/>
                <a:sym typeface="Noto Sans SC" panose="020B0200000000000000" charset="-122"/>
              </a:rPr>
              <a:t>本地三级标准降低</a:t>
            </a:r>
            <a:r>
              <a:rPr lang="en-US" sz="1400" b="1" i="0" u="none" strike="noStrike">
                <a:solidFill>
                  <a:srgbClr val="333333"/>
                </a:solidFill>
                <a:latin typeface="Times New Roman" panose="02020603050405020304" charset="0"/>
                <a:ea typeface="Noto Sans SC" panose="020B0200000000000000" charset="-122"/>
                <a:cs typeface="Times New Roman" panose="02020603050405020304" charset="0"/>
                <a:sym typeface="Noto Sans SC" panose="020B0200000000000000" charset="-122"/>
              </a:rPr>
              <a:t>20%</a:t>
            </a:r>
            <a:endParaRPr lang="en-US" sz="1100" b="1">
              <a:latin typeface="Times New Roman" panose="02020603050405020304" charset="0"/>
              <a:cs typeface="Times New Roman" panose="02020603050405020304" charset="0"/>
            </a:endParaRPr>
          </a:p>
        </p:txBody>
      </p:sp>
      <p:sp>
        <p:nvSpPr>
          <p:cNvPr id="37" name="AutoShape 21"/>
          <p:cNvSpPr/>
          <p:nvPr/>
        </p:nvSpPr>
        <p:spPr>
          <a:xfrm>
            <a:off x="8128000" y="1778000"/>
            <a:ext cx="3302000" cy="4064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D47A1">
                <a:alpha val="10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38" name="AutoShape 22"/>
          <p:cNvSpPr/>
          <p:nvPr/>
        </p:nvSpPr>
        <p:spPr>
          <a:xfrm>
            <a:off x="8128000" y="1778000"/>
            <a:ext cx="3302000" cy="76200"/>
          </a:xfrm>
          <a:prstGeom prst="roundRect">
            <a:avLst>
              <a:gd name="adj" fmla="val 166666"/>
            </a:avLst>
          </a:prstGeom>
          <a:solidFill>
            <a:srgbClr val="607D8B">
              <a:alpha val="100000"/>
            </a:srgbClr>
          </a:solidFill>
          <a:ln w="25400" cap="flat" cmpd="sng">
            <a:no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39"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1500" y="2095500"/>
            <a:ext cx="635000" cy="635000"/>
          </a:xfrm>
          <a:prstGeom prst="rect">
            <a:avLst/>
          </a:prstGeom>
        </p:spPr>
      </p:pic>
      <p:sp>
        <p:nvSpPr>
          <p:cNvPr id="40" name="AutoShape 24"/>
          <p:cNvSpPr/>
          <p:nvPr/>
        </p:nvSpPr>
        <p:spPr>
          <a:xfrm>
            <a:off x="8255000" y="2857500"/>
            <a:ext cx="3048000" cy="381000"/>
          </a:xfrm>
          <a:prstGeom prst="rect">
            <a:avLst/>
          </a:prstGeom>
          <a:noFill/>
          <a:ln w="12700" cap="flat" cmpd="sng">
            <a:noFill/>
            <a:prstDash val="solid"/>
            <a:round/>
          </a:ln>
        </p:spPr>
        <p:txBody>
          <a:bodyPr vert="horz" wrap="square" lIns="0" tIns="0" rIns="0" bIns="0" rtlCol="0" anchor="ctr" anchorCtr="0"/>
          <a:p>
            <a:pPr indent="0" algn="ctr">
              <a:lnSpc>
                <a:spcPct val="125000"/>
              </a:lnSpc>
              <a:defRPr/>
            </a:pPr>
            <a:r>
              <a:rPr lang="en-US" sz="18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rPr>
              <a:t>自主就医（未转诊）</a:t>
            </a:r>
            <a:endParaRPr lang="en-US" sz="18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endParaRPr>
          </a:p>
        </p:txBody>
      </p:sp>
      <p:cxnSp>
        <p:nvCxnSpPr>
          <p:cNvPr id="41" name="Connector 25"/>
          <p:cNvCxnSpPr/>
          <p:nvPr/>
        </p:nvCxnSpPr>
        <p:spPr>
          <a:xfrm rot="-15626">
            <a:off x="8382014" y="3359150"/>
            <a:ext cx="2794000" cy="12700"/>
          </a:xfrm>
          <a:prstGeom prst="line">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pic>
        <p:nvPicPr>
          <p:cNvPr id="42"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0" y="3556000"/>
            <a:ext cx="254000" cy="254000"/>
          </a:xfrm>
          <a:prstGeom prst="rect">
            <a:avLst/>
          </a:prstGeom>
        </p:spPr>
      </p:pic>
      <p:sp>
        <p:nvSpPr>
          <p:cNvPr id="43" name="AutoShape 27"/>
          <p:cNvSpPr/>
          <p:nvPr/>
        </p:nvSpPr>
        <p:spPr>
          <a:xfrm>
            <a:off x="8699500" y="3530600"/>
            <a:ext cx="2540000" cy="3048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起付标准：</a:t>
            </a:r>
            <a:r>
              <a:rPr lang="en-US" sz="2000" b="1" i="0" u="none" strike="noStrike">
                <a:solidFill>
                  <a:srgbClr val="0D47A1"/>
                </a:solidFill>
                <a:latin typeface="Times New Roman" panose="02020603050405020304" charset="0"/>
                <a:ea typeface="Noto Sans SC" panose="020B0200000000000000" charset="-122"/>
                <a:cs typeface="Times New Roman" panose="02020603050405020304" charset="0"/>
                <a:sym typeface="Noto Sans SC" panose="020B0200000000000000" charset="-122"/>
              </a:rPr>
              <a:t>1500元</a:t>
            </a:r>
            <a:endParaRPr lang="en-US" sz="2000" b="1">
              <a:solidFill>
                <a:srgbClr val="0D47A1"/>
              </a:solidFill>
              <a:latin typeface="Times New Roman" panose="02020603050405020304" charset="0"/>
              <a:ea typeface="Noto Sans SC" panose="020B0200000000000000" charset="-122"/>
              <a:cs typeface="Times New Roman" panose="02020603050405020304" charset="0"/>
            </a:endParaRPr>
          </a:p>
        </p:txBody>
      </p:sp>
      <p:pic>
        <p:nvPicPr>
          <p:cNvPr id="44" name="Picture 2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2000" y="4000500"/>
            <a:ext cx="254000" cy="254000"/>
          </a:xfrm>
          <a:prstGeom prst="rect">
            <a:avLst/>
          </a:prstGeom>
        </p:spPr>
      </p:pic>
      <p:sp>
        <p:nvSpPr>
          <p:cNvPr id="45" name="AutoShape 29"/>
          <p:cNvSpPr/>
          <p:nvPr/>
        </p:nvSpPr>
        <p:spPr>
          <a:xfrm>
            <a:off x="8699500" y="3975100"/>
            <a:ext cx="2540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支付比例：</a:t>
            </a:r>
            <a:r>
              <a:rPr lang="en-US" sz="1400" b="1" i="0" u="none" strike="noStrike">
                <a:solidFill>
                  <a:srgbClr val="333333"/>
                </a:solidFill>
                <a:latin typeface="仿宋_GB2312" panose="02010609030101010101" charset="-122"/>
                <a:ea typeface="仿宋_GB2312" panose="02010609030101010101" charset="-122"/>
                <a:cs typeface="Noto Sans SC" panose="020B0200000000000000" charset="-122"/>
                <a:sym typeface="Noto Sans SC" panose="020B0200000000000000" charset="-122"/>
              </a:rPr>
              <a:t>本地三级标准降低</a:t>
            </a:r>
            <a:r>
              <a:rPr lang="en-US" sz="1400" b="1" i="0" u="none" strike="noStrike">
                <a:solidFill>
                  <a:srgbClr val="333333"/>
                </a:solidFill>
                <a:latin typeface="Times New Roman" panose="02020603050405020304" charset="0"/>
                <a:ea typeface="Noto Sans SC" panose="020B0200000000000000" charset="-122"/>
                <a:cs typeface="Times New Roman" panose="02020603050405020304" charset="0"/>
                <a:sym typeface="Noto Sans SC" panose="020B0200000000000000" charset="-122"/>
              </a:rPr>
              <a:t>30%</a:t>
            </a:r>
            <a:endParaRPr lang="en-US" sz="1100" b="1">
              <a:latin typeface="Times New Roman" panose="02020603050405020304" charset="0"/>
              <a:cs typeface="Times New Roman" panose="0202060305040502030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生育医疗费</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3" name="AutoShape 9"/>
          <p:cNvSpPr/>
          <p:nvPr>
            <p:custDataLst>
              <p:tags r:id="rId2"/>
            </p:custDataLst>
          </p:nvPr>
        </p:nvSpPr>
        <p:spPr>
          <a:xfrm>
            <a:off x="6223000" y="1651000"/>
            <a:ext cx="5220000" cy="4140000"/>
          </a:xfrm>
          <a:prstGeom prst="roundRect">
            <a:avLst>
              <a:gd name="adj" fmla="val 5555"/>
            </a:avLst>
          </a:prstGeom>
          <a:solidFill>
            <a:srgbClr val="FFFFFF">
              <a:alpha val="100000"/>
            </a:srgbClr>
          </a:solidFill>
          <a:ln w="25400" cap="flat" cmpd="sng">
            <a:noFill/>
            <a:prstDash val="solid"/>
            <a:round/>
          </a:ln>
          <a:effectLst>
            <a:outerShdw blurRad="127000" dist="50800" dir="2700000" algn="tl" rotWithShape="0">
              <a:srgbClr val="0D47A1">
                <a:alpha val="10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24" name="AutoShape 10"/>
          <p:cNvSpPr/>
          <p:nvPr>
            <p:custDataLst>
              <p:tags r:id="rId3"/>
            </p:custDataLst>
          </p:nvPr>
        </p:nvSpPr>
        <p:spPr>
          <a:xfrm>
            <a:off x="1864995" y="1921510"/>
            <a:ext cx="609600" cy="609600"/>
          </a:xfrm>
          <a:prstGeom prst="ellipse">
            <a:avLst/>
          </a:prstGeom>
          <a:solidFill>
            <a:srgbClr val="0D47A1">
              <a:alpha val="10000"/>
            </a:srgbClr>
          </a:solidFill>
          <a:ln w="25400" cap="flat" cmpd="sng">
            <a:no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46" name="Picture 11"/>
          <p:cNvPicPr>
            <a:picLocks noChangeAspect="1"/>
          </p:cNvPicPr>
          <p:nvPr>
            <p:custDataLst>
              <p:tags r:id="rId4"/>
            </p:custData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86280" y="2035810"/>
            <a:ext cx="406400" cy="406400"/>
          </a:xfrm>
          <a:prstGeom prst="rect">
            <a:avLst/>
          </a:prstGeom>
        </p:spPr>
      </p:pic>
      <p:sp>
        <p:nvSpPr>
          <p:cNvPr id="47" name="AutoShape 12"/>
          <p:cNvSpPr/>
          <p:nvPr>
            <p:custDataLst>
              <p:tags r:id="rId7"/>
            </p:custDataLst>
          </p:nvPr>
        </p:nvSpPr>
        <p:spPr>
          <a:xfrm>
            <a:off x="2859405" y="2035810"/>
            <a:ext cx="39370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8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rPr>
              <a:t>生育</a:t>
            </a:r>
            <a:r>
              <a:rPr lang="zh-CN" altLang="en-US" sz="18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rPr>
              <a:t>医疗费</a:t>
            </a:r>
            <a:endParaRPr lang="zh-CN" altLang="en-US" sz="18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endParaRPr>
          </a:p>
        </p:txBody>
      </p:sp>
      <p:cxnSp>
        <p:nvCxnSpPr>
          <p:cNvPr id="48" name="Connector 13"/>
          <p:cNvCxnSpPr/>
          <p:nvPr>
            <p:custDataLst>
              <p:tags r:id="rId8"/>
            </p:custDataLst>
          </p:nvPr>
        </p:nvCxnSpPr>
        <p:spPr>
          <a:xfrm rot="-9291">
            <a:off x="6477009" y="2597150"/>
            <a:ext cx="4699000" cy="12700"/>
          </a:xfrm>
          <a:prstGeom prst="line">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sp>
        <p:nvSpPr>
          <p:cNvPr id="49" name="AutoShape 14"/>
          <p:cNvSpPr/>
          <p:nvPr>
            <p:custDataLst>
              <p:tags r:id="rId9"/>
            </p:custDataLst>
          </p:nvPr>
        </p:nvSpPr>
        <p:spPr>
          <a:xfrm>
            <a:off x="1986280" y="2818765"/>
            <a:ext cx="8366760" cy="2442845"/>
          </a:xfrm>
          <a:prstGeom prst="rect">
            <a:avLst/>
          </a:prstGeom>
          <a:noFill/>
          <a:ln w="12700" cap="flat" cmpd="sng">
            <a:noFill/>
            <a:prstDash val="solid"/>
            <a:round/>
          </a:ln>
        </p:spPr>
        <p:txBody>
          <a:bodyPr vert="horz" wrap="square" lIns="0" tIns="0" rIns="0" bIns="0" rtlCol="0" anchor="ctr" anchorCtr="0"/>
          <a:p>
            <a:pPr indent="0" algn="l">
              <a:lnSpc>
                <a:spcPct val="125000"/>
              </a:lnSpc>
              <a:buFont typeface="Arial" panose="020B0604020202020204" pitchFamily="34" charset="0"/>
              <a:buNone/>
              <a:defRPr/>
            </a:pPr>
            <a:r>
              <a:rPr lang="zh-CN" altLang="en-US" sz="1600"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参加城乡居民医疗保险的孕产妇住院分娩产生的费用，起付标准以上部分由基本医疗保险统筹基金按定额支付。实际住院费用低于定额标准的据实结算，超过定额标准的按定额标准支付。具体为：正常产1000元、难产（侧切）1200元、剖腹产1700元，多胞胎生育的每多生一个婴儿增加200元。合规部分自付额度超出大病起付线后进入大病医疗保险支付，符合医疗救助范围的由医疗救助支付。在异地发生的生育医疗费执行与本地同等政策。孕产妇因孕产并发症等高危重症救治发生的政策范围内住院医疗费用参照疾病住院相关政策支付。</a:t>
            </a:r>
            <a:endParaRPr lang="zh-CN" altLang="en-US" sz="1600"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城乡居民大病医疗保险待遇</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7" name="AutoShape 7"/>
          <p:cNvSpPr/>
          <p:nvPr>
            <p:custDataLst>
              <p:tags r:id="rId2"/>
            </p:custDataLst>
          </p:nvPr>
        </p:nvSpPr>
        <p:spPr>
          <a:xfrm>
            <a:off x="1328420" y="2921000"/>
            <a:ext cx="4436110" cy="762000"/>
          </a:xfrm>
          <a:prstGeom prst="rect">
            <a:avLst/>
          </a:prstGeom>
          <a:noFill/>
          <a:ln w="12700" cap="flat" cmpd="sng">
            <a:noFill/>
            <a:prstDash val="solid"/>
            <a:round/>
          </a:ln>
        </p:spPr>
        <p:txBody>
          <a:bodyPr vert="horz" wrap="square" lIns="0" tIns="0" rIns="0" bIns="0" rtlCol="0" anchor="ctr" anchorCtr="0"/>
          <a:p>
            <a:pPr indent="0" algn="l">
              <a:lnSpc>
                <a:spcPct val="125000"/>
              </a:lnSpc>
            </a:pP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城乡居民大病保险由医疗保险基金负责筹集，参保人员个人不缴费，筹资标准按照国家、省有关规定执行。原则上对参保居民发生的符合医保三项目录规定的住院和门诊特殊治疗费用，经基本医疗保险支付后个人自付部分合规医疗费用超过大病保险起付标准以上的，按规定纳入大病保险支付范围。纳入大病保险合规费用具体包括个人起付标准以内费用、统筹基金支付范围内三项目录及医用耗材个人按比例负担的费用、基本医保最高支付限额以上部分合规医疗费用。异地急转诊及未按规定转诊，个人自付比例提高部分的费用不纳入大病保险合规费用范围；医用耗材限额以上费用不纳入大病保险合规费用范围。住院和门诊特殊治疗医疗费用乙类个人自付部分，大病保险、医疗救助与基本医疗保险支付范围保持一致。</a:t>
            </a:r>
            <a:endPar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endParaRPr>
          </a:p>
        </p:txBody>
      </p:sp>
      <p:cxnSp>
        <p:nvCxnSpPr>
          <p:cNvPr id="18" name="Connector 12"/>
          <p:cNvCxnSpPr/>
          <p:nvPr>
            <p:custDataLst>
              <p:tags r:id="rId3"/>
            </p:custDataLst>
          </p:nvPr>
        </p:nvCxnSpPr>
        <p:spPr>
          <a:xfrm rot="-15626">
            <a:off x="4699014" y="2406650"/>
            <a:ext cx="2794000" cy="12700"/>
          </a:xfrm>
          <a:prstGeom prst="line">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sp>
        <p:nvSpPr>
          <p:cNvPr id="8" name="AutoShape 7"/>
          <p:cNvSpPr/>
          <p:nvPr>
            <p:custDataLst>
              <p:tags r:id="rId4"/>
            </p:custDataLst>
          </p:nvPr>
        </p:nvSpPr>
        <p:spPr>
          <a:xfrm>
            <a:off x="7227570" y="2737485"/>
            <a:ext cx="4063365" cy="762000"/>
          </a:xfrm>
          <a:prstGeom prst="rect">
            <a:avLst/>
          </a:prstGeom>
          <a:noFill/>
          <a:ln w="12700" cap="flat" cmpd="sng">
            <a:noFill/>
            <a:prstDash val="solid"/>
            <a:round/>
          </a:ln>
        </p:spPr>
        <p:txBody>
          <a:bodyPr vert="horz" wrap="square" lIns="0" tIns="0" rIns="0" bIns="0" rtlCol="0" anchor="ctr" anchorCtr="0"/>
          <a:p>
            <a:pPr indent="0" algn="l">
              <a:lnSpc>
                <a:spcPct val="125000"/>
              </a:lnSpc>
            </a:pP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大病保险起付标准</a:t>
            </a:r>
            <a:r>
              <a:rPr lang="zh-CN" altLang="en-US" sz="1600" b="1" i="0" u="none" strike="noStrike">
                <a:solidFill>
                  <a:schemeClr val="accent3"/>
                </a:solidFill>
                <a:latin typeface="仿宋_GB2312" panose="02010609030101010101" charset="-122"/>
                <a:ea typeface="仿宋_GB2312" panose="02010609030101010101" charset="-122"/>
                <a:cs typeface="Times New Roman" panose="02020603050405020304" charset="0"/>
                <a:sym typeface="Noto Sans SC" panose="020B0200000000000000" charset="-122"/>
              </a:rPr>
              <a:t>15000元</a:t>
            </a: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，实行分段支付政策，大病保险基金支付</a:t>
            </a:r>
            <a:r>
              <a:rPr lang="zh-CN" altLang="en-US" sz="1400" b="1" i="0" u="none" strike="noStrike">
                <a:latin typeface="仿宋_GB2312" panose="02010609030101010101" charset="-122"/>
                <a:ea typeface="仿宋_GB2312" panose="02010609030101010101" charset="-122"/>
                <a:cs typeface="Times New Roman" panose="02020603050405020304" charset="0"/>
                <a:sym typeface="Noto Sans SC" panose="020B0200000000000000" charset="-122"/>
              </a:rPr>
              <a:t>2万元</a:t>
            </a: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（含2万元）以下部分支付比例为</a:t>
            </a:r>
            <a:r>
              <a:rPr lang="zh-CN" altLang="en-US" sz="1600" b="1" i="0" u="none" strike="noStrike">
                <a:solidFill>
                  <a:schemeClr val="accent3"/>
                </a:solidFill>
                <a:latin typeface="仿宋_GB2312" panose="02010609030101010101" charset="-122"/>
                <a:ea typeface="仿宋_GB2312" panose="02010609030101010101" charset="-122"/>
                <a:cs typeface="Times New Roman" panose="02020603050405020304" charset="0"/>
                <a:sym typeface="Noto Sans SC" panose="020B0200000000000000" charset="-122"/>
              </a:rPr>
              <a:t>65%</a:t>
            </a: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，2万元至5万元（含5万元）部分支付比例为</a:t>
            </a:r>
            <a:r>
              <a:rPr lang="zh-CN" altLang="en-US" sz="1600" b="1" i="0" u="none" strike="noStrike">
                <a:solidFill>
                  <a:schemeClr val="accent3"/>
                </a:solidFill>
                <a:latin typeface="仿宋_GB2312" panose="02010609030101010101" charset="-122"/>
                <a:ea typeface="仿宋_GB2312" panose="02010609030101010101" charset="-122"/>
                <a:cs typeface="Times New Roman" panose="02020603050405020304" charset="0"/>
                <a:sym typeface="Noto Sans SC" panose="020B0200000000000000" charset="-122"/>
              </a:rPr>
              <a:t>70%</a:t>
            </a: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，5万元以上部分支付比例为</a:t>
            </a:r>
            <a:r>
              <a:rPr lang="zh-CN" altLang="en-US" sz="1600" b="1" i="0" u="none" strike="noStrike">
                <a:solidFill>
                  <a:schemeClr val="accent3"/>
                </a:solidFill>
                <a:latin typeface="仿宋_GB2312" panose="02010609030101010101" charset="-122"/>
                <a:ea typeface="仿宋_GB2312" panose="02010609030101010101" charset="-122"/>
                <a:cs typeface="Times New Roman" panose="02020603050405020304" charset="0"/>
                <a:sym typeface="Noto Sans SC" panose="020B0200000000000000" charset="-122"/>
              </a:rPr>
              <a:t>75%</a:t>
            </a: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，普通参保人员大病保险年度最高支付限额</a:t>
            </a:r>
            <a:r>
              <a:rPr lang="zh-CN" altLang="en-US" sz="1600" b="1" i="0" u="none" strike="noStrike">
                <a:solidFill>
                  <a:schemeClr val="accent3"/>
                </a:solidFill>
                <a:latin typeface="仿宋_GB2312" panose="02010609030101010101" charset="-122"/>
                <a:ea typeface="仿宋_GB2312" panose="02010609030101010101" charset="-122"/>
                <a:cs typeface="Times New Roman" panose="02020603050405020304" charset="0"/>
                <a:sym typeface="Noto Sans SC" panose="020B0200000000000000" charset="-122"/>
              </a:rPr>
              <a:t>40万元</a:t>
            </a: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。大病保险继续对特困人员、低保对象和返贫致贫人口，实施起付标准降低一半，报销比例增加</a:t>
            </a:r>
            <a:r>
              <a:rPr lang="zh-CN" altLang="en-US" sz="1600" b="1" i="0" u="none" strike="noStrike">
                <a:solidFill>
                  <a:schemeClr val="accent3"/>
                </a:solidFill>
                <a:latin typeface="仿宋_GB2312" panose="02010609030101010101" charset="-122"/>
                <a:ea typeface="仿宋_GB2312" panose="02010609030101010101" charset="-122"/>
                <a:cs typeface="Times New Roman" panose="02020603050405020304" charset="0"/>
                <a:sym typeface="Noto Sans SC" panose="020B0200000000000000" charset="-122"/>
              </a:rPr>
              <a:t>5</a:t>
            </a:r>
            <a:r>
              <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rPr>
              <a:t>个百分点，不设年度最高支付限额的倾斜支付政策。</a:t>
            </a:r>
            <a:endParaRPr lang="zh-CN" altLang="en-US" sz="1400" b="1" i="0" u="none" strike="noStrike">
              <a:solidFill>
                <a:schemeClr val="tx1"/>
              </a:solidFill>
              <a:latin typeface="仿宋_GB2312" panose="02010609030101010101" charset="-122"/>
              <a:ea typeface="仿宋_GB2312" panose="02010609030101010101" charset="-122"/>
              <a:cs typeface="Times New Roman" panose="02020603050405020304" charset="0"/>
              <a:sym typeface="Noto Sans SC" panose="020B0200000000000000" charset="-122"/>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Noto Sans SC" panose="020B0200000000000000" charset="-122"/>
              </a:rPr>
              <a:t>管理和服务</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10" name="AutoShape 3"/>
          <p:cNvSpPr/>
          <p:nvPr/>
        </p:nvSpPr>
        <p:spPr>
          <a:xfrm>
            <a:off x="762000" y="1524000"/>
            <a:ext cx="5207000" cy="4699000"/>
          </a:xfrm>
          <a:prstGeom prst="roundRect">
            <a:avLst>
              <a:gd name="adj" fmla="val 2702"/>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p>
        </p:txBody>
      </p:sp>
      <p:sp>
        <p:nvSpPr>
          <p:cNvPr id="11" name="AutoShape 4"/>
          <p:cNvSpPr/>
          <p:nvPr/>
        </p:nvSpPr>
        <p:spPr>
          <a:xfrm>
            <a:off x="762000" y="1524000"/>
            <a:ext cx="5207000" cy="762000"/>
          </a:xfrm>
          <a:prstGeom prst="roundRect">
            <a:avLst>
              <a:gd name="adj" fmla="val 16666"/>
            </a:avLst>
          </a:prstGeom>
          <a:solidFill>
            <a:srgbClr val="0D47A1">
              <a:alpha val="10000"/>
            </a:srgbClr>
          </a:solidFill>
          <a:ln w="25400" cap="flat" cmpd="sng">
            <a:noFill/>
            <a:prstDash val="solid"/>
            <a:round/>
          </a:ln>
        </p:spPr>
        <p:txBody>
          <a:bodyPr vert="horz" wrap="square" lIns="63500" tIns="63500" rIns="63500" bIns="63500" rtlCol="0" anchor="ctr"/>
          <a:p>
            <a:pPr algn="ctr">
              <a:defRPr/>
            </a:pPr>
          </a:p>
        </p:txBody>
      </p:sp>
      <p:pic>
        <p:nvPicPr>
          <p:cNvPr id="1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1701800"/>
            <a:ext cx="406400" cy="406400"/>
          </a:xfrm>
          <a:prstGeom prst="rect">
            <a:avLst/>
          </a:prstGeom>
        </p:spPr>
      </p:pic>
      <p:sp>
        <p:nvSpPr>
          <p:cNvPr id="13" name="AutoShape 6"/>
          <p:cNvSpPr/>
          <p:nvPr/>
        </p:nvSpPr>
        <p:spPr>
          <a:xfrm>
            <a:off x="1524000" y="1651000"/>
            <a:ext cx="3810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rPr>
              <a:t>医疗服务</a:t>
            </a:r>
            <a:r>
              <a:rPr lang="zh-CN"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rPr>
              <a:t>管理</a:t>
            </a:r>
            <a:endParaRPr lang="zh-CN" sz="1100">
              <a:latin typeface="黑体" panose="02010609060101010101" charset="-122"/>
              <a:ea typeface="黑体" panose="02010609060101010101" charset="-122"/>
            </a:endParaRPr>
          </a:p>
        </p:txBody>
      </p:sp>
      <p:pic>
        <p:nvPicPr>
          <p:cNvPr id="14"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2540000"/>
            <a:ext cx="304800" cy="304800"/>
          </a:xfrm>
          <a:prstGeom prst="rect">
            <a:avLst/>
          </a:prstGeom>
        </p:spPr>
      </p:pic>
      <p:sp>
        <p:nvSpPr>
          <p:cNvPr id="23" name="AutoShape 9"/>
          <p:cNvSpPr/>
          <p:nvPr/>
        </p:nvSpPr>
        <p:spPr>
          <a:xfrm>
            <a:off x="1422400" y="2527300"/>
            <a:ext cx="4318000" cy="508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城乡居民医疗保险定点医药机构实行协议管理，医疗保险服务中心负责与符合条件的医药机构签订定点服务协议。</a:t>
            </a:r>
            <a:endPar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endParaRPr>
          </a:p>
        </p:txBody>
      </p:sp>
      <p:pic>
        <p:nvPicPr>
          <p:cNvPr id="24"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6000" y="4084955"/>
            <a:ext cx="304800" cy="304800"/>
          </a:xfrm>
          <a:prstGeom prst="rect">
            <a:avLst/>
          </a:prstGeom>
        </p:spPr>
      </p:pic>
      <p:sp>
        <p:nvSpPr>
          <p:cNvPr id="41" name="AutoShape 12"/>
          <p:cNvSpPr/>
          <p:nvPr/>
        </p:nvSpPr>
        <p:spPr>
          <a:xfrm>
            <a:off x="1422400" y="4055110"/>
            <a:ext cx="4318000" cy="508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跨年度住院的参保居民，医疗费用连续累计，按出院日期享受所在年度医保待遇。未参加下一年度城乡居民医保的，只享受当年年度医保待遇。医疗保险服务中心与定点医药机构根据协议规定按月结算医疗费用时，应按双方签订的协议预留一定额度作为服务质量保证金。服务质量保证金根据定点医药机构年度考核结果予以返还。</a:t>
            </a:r>
            <a:endPar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endParaRPr>
          </a:p>
        </p:txBody>
      </p:sp>
      <p:sp>
        <p:nvSpPr>
          <p:cNvPr id="45" name="AutoShape 16"/>
          <p:cNvSpPr/>
          <p:nvPr/>
        </p:nvSpPr>
        <p:spPr>
          <a:xfrm>
            <a:off x="6223000" y="1524000"/>
            <a:ext cx="5207000" cy="4699000"/>
          </a:xfrm>
          <a:prstGeom prst="roundRect">
            <a:avLst>
              <a:gd name="adj" fmla="val 2702"/>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p>
        </p:txBody>
      </p:sp>
      <p:sp>
        <p:nvSpPr>
          <p:cNvPr id="46" name="AutoShape 17"/>
          <p:cNvSpPr/>
          <p:nvPr/>
        </p:nvSpPr>
        <p:spPr>
          <a:xfrm>
            <a:off x="6223000" y="1524000"/>
            <a:ext cx="5207000" cy="762000"/>
          </a:xfrm>
          <a:prstGeom prst="roundRect">
            <a:avLst>
              <a:gd name="adj" fmla="val 16666"/>
            </a:avLst>
          </a:prstGeom>
          <a:solidFill>
            <a:srgbClr val="607D8B">
              <a:alpha val="15000"/>
            </a:srgbClr>
          </a:solidFill>
          <a:ln w="25400" cap="flat" cmpd="sng">
            <a:noFill/>
            <a:prstDash val="solid"/>
            <a:round/>
          </a:ln>
        </p:spPr>
        <p:txBody>
          <a:bodyPr vert="horz" wrap="square" lIns="63500" tIns="63500" rIns="63500" bIns="63500" rtlCol="0" anchor="ctr"/>
          <a:p>
            <a:pPr algn="ctr">
              <a:defRPr/>
            </a:pPr>
          </a:p>
        </p:txBody>
      </p:sp>
      <p:pic>
        <p:nvPicPr>
          <p:cNvPr id="47" name="Picture 1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77000" y="1701800"/>
            <a:ext cx="406400" cy="406400"/>
          </a:xfrm>
          <a:prstGeom prst="rect">
            <a:avLst/>
          </a:prstGeom>
        </p:spPr>
      </p:pic>
      <p:sp>
        <p:nvSpPr>
          <p:cNvPr id="48" name="AutoShape 19"/>
          <p:cNvSpPr/>
          <p:nvPr/>
        </p:nvSpPr>
        <p:spPr>
          <a:xfrm>
            <a:off x="6985000" y="1651000"/>
            <a:ext cx="3810000" cy="508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rPr>
              <a:t>不予支付情形</a:t>
            </a:r>
            <a:endParaRPr lang="en-US" sz="2000" b="1">
              <a:solidFill>
                <a:srgbClr val="0D47A1"/>
              </a:solidFill>
              <a:latin typeface="黑体" panose="02010609060101010101" charset="-122"/>
              <a:ea typeface="黑体" panose="02010609060101010101" charset="-122"/>
              <a:cs typeface="Noto Sans SC" panose="020B0200000000000000" charset="-122"/>
            </a:endParaRPr>
          </a:p>
        </p:txBody>
      </p:sp>
      <p:pic>
        <p:nvPicPr>
          <p:cNvPr id="49"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7000" y="2556000"/>
            <a:ext cx="203200" cy="203200"/>
          </a:xfrm>
          <a:prstGeom prst="rect">
            <a:avLst/>
          </a:prstGeom>
        </p:spPr>
      </p:pic>
      <p:sp>
        <p:nvSpPr>
          <p:cNvPr id="50" name="AutoShape 21"/>
          <p:cNvSpPr/>
          <p:nvPr/>
        </p:nvSpPr>
        <p:spPr>
          <a:xfrm>
            <a:off x="6781800" y="2484000"/>
            <a:ext cx="43942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应当从工伤保险基金中支付的费用</a:t>
            </a:r>
            <a:endParaRPr lang="en-US" sz="1300" b="1">
              <a:solidFill>
                <a:srgbClr val="424242"/>
              </a:solidFill>
              <a:latin typeface="仿宋_GB2312" panose="02010609030101010101" charset="-122"/>
              <a:ea typeface="仿宋_GB2312" panose="02010609030101010101" charset="-122"/>
              <a:cs typeface="Noto Sans SC" panose="020B0200000000000000" charset="-122"/>
            </a:endParaRPr>
          </a:p>
        </p:txBody>
      </p:sp>
      <p:pic>
        <p:nvPicPr>
          <p:cNvPr id="51" name="Picture 2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7000" y="2988000"/>
            <a:ext cx="203200" cy="203200"/>
          </a:xfrm>
          <a:prstGeom prst="rect">
            <a:avLst/>
          </a:prstGeom>
        </p:spPr>
      </p:pic>
      <p:sp>
        <p:nvSpPr>
          <p:cNvPr id="52" name="AutoShape 23"/>
          <p:cNvSpPr/>
          <p:nvPr/>
        </p:nvSpPr>
        <p:spPr>
          <a:xfrm>
            <a:off x="6781800" y="2916000"/>
            <a:ext cx="4394200" cy="3048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应当由第三人负担的费用</a:t>
            </a:r>
            <a:endParaRPr lang="en-US" sz="1100" b="1">
              <a:latin typeface="仿宋_GB2312" panose="02010609030101010101" charset="-122"/>
              <a:ea typeface="仿宋_GB2312" panose="02010609030101010101" charset="-122"/>
            </a:endParaRPr>
          </a:p>
        </p:txBody>
      </p:sp>
      <p:pic>
        <p:nvPicPr>
          <p:cNvPr id="53"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7000" y="3420000"/>
            <a:ext cx="203200" cy="203200"/>
          </a:xfrm>
          <a:prstGeom prst="rect">
            <a:avLst/>
          </a:prstGeom>
        </p:spPr>
      </p:pic>
      <p:sp>
        <p:nvSpPr>
          <p:cNvPr id="54" name="AutoShape 25"/>
          <p:cNvSpPr/>
          <p:nvPr/>
        </p:nvSpPr>
        <p:spPr>
          <a:xfrm>
            <a:off x="6781800" y="3348000"/>
            <a:ext cx="43942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应由公共卫生负担的费用</a:t>
            </a:r>
            <a:endParaRPr lang="en-US" sz="1300" b="1">
              <a:solidFill>
                <a:srgbClr val="424242"/>
              </a:solidFill>
              <a:latin typeface="仿宋_GB2312" panose="02010609030101010101" charset="-122"/>
              <a:ea typeface="仿宋_GB2312" panose="02010609030101010101" charset="-122"/>
              <a:cs typeface="Noto Sans SC" panose="020B0200000000000000" charset="-122"/>
            </a:endParaRPr>
          </a:p>
        </p:txBody>
      </p:sp>
      <p:pic>
        <p:nvPicPr>
          <p:cNvPr id="55" name="Picture 2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7000" y="3852000"/>
            <a:ext cx="203200" cy="203200"/>
          </a:xfrm>
          <a:prstGeom prst="rect">
            <a:avLst/>
          </a:prstGeom>
        </p:spPr>
      </p:pic>
      <p:sp>
        <p:nvSpPr>
          <p:cNvPr id="56" name="AutoShape 27"/>
          <p:cNvSpPr/>
          <p:nvPr/>
        </p:nvSpPr>
        <p:spPr>
          <a:xfrm>
            <a:off x="6781800" y="3780000"/>
            <a:ext cx="4394200" cy="3048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在境外就医的医疗费用</a:t>
            </a:r>
            <a:endParaRPr lang="en-US" sz="1100"/>
          </a:p>
        </p:txBody>
      </p:sp>
      <p:pic>
        <p:nvPicPr>
          <p:cNvPr id="57" name="Picture 2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7000" y="4284000"/>
            <a:ext cx="203200" cy="203200"/>
          </a:xfrm>
          <a:prstGeom prst="rect">
            <a:avLst/>
          </a:prstGeom>
        </p:spPr>
      </p:pic>
      <p:sp>
        <p:nvSpPr>
          <p:cNvPr id="58" name="AutoShape 29"/>
          <p:cNvSpPr/>
          <p:nvPr/>
        </p:nvSpPr>
        <p:spPr>
          <a:xfrm>
            <a:off x="6781800" y="4212000"/>
            <a:ext cx="43942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体育健身、养生保健消费、健康体检</a:t>
            </a:r>
            <a:endParaRPr lang="en-US" sz="1300" b="1">
              <a:solidFill>
                <a:srgbClr val="424242"/>
              </a:solidFill>
              <a:latin typeface="仿宋_GB2312" panose="02010609030101010101" charset="-122"/>
              <a:ea typeface="仿宋_GB2312" panose="02010609030101010101" charset="-122"/>
              <a:cs typeface="Noto Sans SC" panose="020B0200000000000000" charset="-122"/>
            </a:endParaRPr>
          </a:p>
        </p:txBody>
      </p:sp>
      <p:pic>
        <p:nvPicPr>
          <p:cNvPr id="59"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477000" y="4716000"/>
            <a:ext cx="203200" cy="203200"/>
          </a:xfrm>
          <a:prstGeom prst="rect">
            <a:avLst/>
          </a:prstGeom>
        </p:spPr>
      </p:pic>
      <p:sp>
        <p:nvSpPr>
          <p:cNvPr id="60" name="AutoShape 31"/>
          <p:cNvSpPr/>
          <p:nvPr/>
        </p:nvSpPr>
        <p:spPr>
          <a:xfrm>
            <a:off x="6781800" y="4644000"/>
            <a:ext cx="43942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300" b="1" i="0" u="none" strike="noStrike">
                <a:solidFill>
                  <a:srgbClr val="424242"/>
                </a:solidFill>
                <a:latin typeface="仿宋_GB2312" panose="02010609030101010101" charset="-122"/>
                <a:ea typeface="仿宋_GB2312" panose="02010609030101010101" charset="-122"/>
                <a:cs typeface="Noto Sans SC" panose="020B0200000000000000" charset="-122"/>
                <a:sym typeface="Noto Sans SC" panose="020B0200000000000000" charset="-122"/>
              </a:rPr>
              <a:t>国家规定的其他不予支付的费用</a:t>
            </a:r>
            <a:endParaRPr lang="en-US" sz="1300" b="1">
              <a:solidFill>
                <a:srgbClr val="424242"/>
              </a:solidFill>
              <a:latin typeface="仿宋_GB2312" panose="02010609030101010101" charset="-122"/>
              <a:ea typeface="仿宋_GB2312" panose="02010609030101010101" charset="-122"/>
              <a:cs typeface="Noto Sans SC" panose="020B0200000000000000" charset="-122"/>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0">
          <a:gsLst>
            <a:gs pos="0">
              <a:srgbClr val="EFF6FC"/>
            </a:gs>
            <a:gs pos="100000">
              <a:srgbClr val="BED7EE"/>
            </a:gs>
          </a:gsLst>
          <a:lin ang="5400000" scaled="1"/>
        </a:gradFill>
        <a:effectLst/>
      </p:bgPr>
    </p:bg>
    <p:spTree>
      <p:nvGrpSpPr>
        <p:cNvPr id="1" name=""/>
        <p:cNvGrpSpPr/>
        <p:nvPr/>
      </p:nvGrpSpPr>
      <p:grpSpPr>
        <a:xfrm>
          <a:off x="0" y="0"/>
          <a:ext cx="0" cy="0"/>
          <a:chOff x="0" y="0"/>
          <a:chExt cx="0" cy="0"/>
        </a:xfrm>
      </p:grpSpPr>
      <p:pic>
        <p:nvPicPr>
          <p:cNvPr id="2" name="Image 0" descr="https://kimi-img.moonshot.cn/pub/slides/slides_tmpl/image/25-10-09-17:19:39-d3jnsaos8jdo4os5dls0.png"/>
          <p:cNvPicPr>
            <a:picLocks noChangeAspect="1"/>
          </p:cNvPicPr>
          <p:nvPr/>
        </p:nvPicPr>
        <p:blipFill>
          <a:blip r:embed="rId1"/>
          <a:stretch>
            <a:fillRect/>
          </a:stretch>
        </p:blipFill>
        <p:spPr>
          <a:xfrm>
            <a:off x="182880" y="365760"/>
            <a:ext cx="11826240" cy="6492240"/>
          </a:xfrm>
          <a:prstGeom prst="rect">
            <a:avLst/>
          </a:prstGeom>
        </p:spPr>
      </p:pic>
      <p:pic>
        <p:nvPicPr>
          <p:cNvPr id="10" name="Image 2" descr="https://kimi-img.moonshot.cn/pub/slides/slides_tmpl/image/25-10-09-17:19:39-d3jnsaos8jdo4os5dlqg.png"/>
          <p:cNvPicPr>
            <a:picLocks noChangeAspect="1"/>
          </p:cNvPicPr>
          <p:nvPr/>
        </p:nvPicPr>
        <p:blipFill>
          <a:blip r:embed="rId2"/>
          <a:stretch>
            <a:fillRect/>
          </a:stretch>
        </p:blipFill>
        <p:spPr>
          <a:xfrm>
            <a:off x="0" y="5998210"/>
            <a:ext cx="12192000" cy="85979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2965" y="1553210"/>
            <a:ext cx="514350" cy="514350"/>
          </a:xfrm>
          <a:prstGeom prst="rect">
            <a:avLst/>
          </a:prstGeom>
        </p:spPr>
      </p:pic>
      <p:sp>
        <p:nvSpPr>
          <p:cNvPr id="5" name="AutoShape 5"/>
          <p:cNvSpPr/>
          <p:nvPr/>
        </p:nvSpPr>
        <p:spPr>
          <a:xfrm>
            <a:off x="5640705" y="1456690"/>
            <a:ext cx="2725420" cy="708025"/>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400" b="1" i="0" u="none" strike="noStrike">
                <a:solidFill>
                  <a:srgbClr val="212121"/>
                </a:solidFill>
                <a:latin typeface="黑体" panose="02010609060101010101" charset="-122"/>
                <a:ea typeface="黑体" panose="02010609060101010101" charset="-122"/>
                <a:cs typeface="Noto Sans SC" panose="020B0200000000000000" charset="-122"/>
                <a:sym typeface="Noto Sans SC" panose="020B0200000000000000" charset="-122"/>
              </a:rPr>
              <a:t>施行时间</a:t>
            </a:r>
            <a:endParaRPr lang="en-US" sz="2400" b="1" i="0" u="none" strike="noStrike">
              <a:solidFill>
                <a:srgbClr val="212121"/>
              </a:solidFill>
              <a:latin typeface="黑体" panose="02010609060101010101" charset="-122"/>
              <a:ea typeface="黑体" panose="02010609060101010101" charset="-122"/>
              <a:cs typeface="Noto Sans SC" panose="020B0200000000000000" charset="-122"/>
              <a:sym typeface="Noto Sans SC" panose="020B0200000000000000" charset="-122"/>
            </a:endParaRPr>
          </a:p>
        </p:txBody>
      </p:sp>
      <p:sp>
        <p:nvSpPr>
          <p:cNvPr id="14" name="AutoShape 7"/>
          <p:cNvSpPr/>
          <p:nvPr/>
        </p:nvSpPr>
        <p:spPr>
          <a:xfrm>
            <a:off x="3179445" y="3258185"/>
            <a:ext cx="5774055" cy="1143000"/>
          </a:xfrm>
          <a:prstGeom prst="rect">
            <a:avLst/>
          </a:prstGeom>
          <a:noFill/>
          <a:ln w="12700" cap="flat" cmpd="sng">
            <a:noFill/>
            <a:prstDash val="solid"/>
            <a:round/>
          </a:ln>
        </p:spPr>
        <p:txBody>
          <a:bodyPr vert="horz" wrap="square" lIns="0" tIns="0" rIns="0" bIns="0" rtlCol="0" anchor="ctr" anchorCtr="0"/>
          <a:p>
            <a:pPr indent="0" algn="ctr">
              <a:lnSpc>
                <a:spcPct val="125000"/>
              </a:lnSpc>
              <a:defRPr/>
            </a:pPr>
            <a:r>
              <a:rPr lang="zh-CN" altLang="en-US" sz="2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此办法执行期间，有上级文件另有规定的，按上级文件执行。本办法自下发之日起施行，有效期5年，原《伊春市人民政府关于印发伊春市城乡居民医疗保险暂行办法的通知》（伊政规〔2023〕6号）同时废止</a:t>
            </a:r>
            <a:r>
              <a:rPr lang="en-US" sz="2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lang="en-US" sz="2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3" name="Shape 0"/>
          <p:cNvSpPr/>
          <p:nvPr/>
        </p:nvSpPr>
        <p:spPr>
          <a:xfrm>
            <a:off x="780415" y="6629400"/>
            <a:ext cx="163338" cy="153035"/>
          </a:xfrm>
          <a:prstGeom prst="rect">
            <a:avLst/>
          </a:prstGeom>
          <a:solidFill>
            <a:srgbClr val="004CC0"/>
          </a:solidFill>
        </p:spPr>
      </p:sp>
      <p:sp>
        <p:nvSpPr>
          <p:cNvPr id="4" name="Text 1"/>
          <p:cNvSpPr/>
          <p:nvPr/>
        </p:nvSpPr>
        <p:spPr>
          <a:xfrm>
            <a:off x="907415" y="6756400"/>
            <a:ext cx="163338" cy="153035"/>
          </a:xfrm>
          <a:prstGeom prst="rect">
            <a:avLst/>
          </a:prstGeom>
          <a:noFill/>
        </p:spPr>
        <p:txBody>
          <a:bodyPr wrap="square" lIns="45720" tIns="91440" rIns="91440" bIns="45720" rtlCol="0" anchor="ctr"/>
          <a:p>
            <a:pPr>
              <a:lnSpc>
                <a:spcPct val="100000"/>
              </a:lnSpc>
            </a:pPr>
            <a:endParaRPr lang="en-US" sz="1600" dirty="0"/>
          </a:p>
        </p:txBody>
      </p:sp>
      <p:sp>
        <p:nvSpPr>
          <p:cNvPr id="5" name="Shape 2"/>
          <p:cNvSpPr/>
          <p:nvPr/>
        </p:nvSpPr>
        <p:spPr>
          <a:xfrm>
            <a:off x="1054346" y="6629400"/>
            <a:ext cx="163338" cy="153035"/>
          </a:xfrm>
          <a:prstGeom prst="rect">
            <a:avLst/>
          </a:prstGeom>
          <a:solidFill>
            <a:srgbClr val="004CC0"/>
          </a:solidFill>
        </p:spPr>
      </p:sp>
      <p:sp>
        <p:nvSpPr>
          <p:cNvPr id="6" name="Text 3"/>
          <p:cNvSpPr/>
          <p:nvPr/>
        </p:nvSpPr>
        <p:spPr>
          <a:xfrm>
            <a:off x="1181346" y="6756400"/>
            <a:ext cx="163338" cy="153035"/>
          </a:xfrm>
          <a:prstGeom prst="rect">
            <a:avLst/>
          </a:prstGeom>
          <a:noFill/>
        </p:spPr>
        <p:txBody>
          <a:bodyPr wrap="square" lIns="45720" tIns="91440" rIns="91440" bIns="45720" rtlCol="0" anchor="ctr"/>
          <a:p>
            <a:pPr>
              <a:lnSpc>
                <a:spcPct val="100000"/>
              </a:lnSpc>
            </a:pPr>
            <a:endParaRPr lang="en-US" sz="1600" dirty="0"/>
          </a:p>
        </p:txBody>
      </p:sp>
      <p:sp>
        <p:nvSpPr>
          <p:cNvPr id="7" name="Shape 4"/>
          <p:cNvSpPr/>
          <p:nvPr/>
        </p:nvSpPr>
        <p:spPr>
          <a:xfrm>
            <a:off x="1328277" y="6629400"/>
            <a:ext cx="163338" cy="153035"/>
          </a:xfrm>
          <a:prstGeom prst="rect">
            <a:avLst/>
          </a:prstGeom>
          <a:solidFill>
            <a:srgbClr val="004CC0"/>
          </a:solidFill>
        </p:spPr>
      </p:sp>
      <p:sp>
        <p:nvSpPr>
          <p:cNvPr id="8" name="Text 5"/>
          <p:cNvSpPr/>
          <p:nvPr/>
        </p:nvSpPr>
        <p:spPr>
          <a:xfrm>
            <a:off x="1455277" y="6756400"/>
            <a:ext cx="163338" cy="153035"/>
          </a:xfrm>
          <a:prstGeom prst="rect">
            <a:avLst/>
          </a:prstGeom>
          <a:noFill/>
        </p:spPr>
        <p:txBody>
          <a:bodyPr wrap="square" lIns="45720" tIns="91440" rIns="91440" bIns="45720" rtlCol="0" anchor="ctr"/>
          <a:p>
            <a:pPr>
              <a:lnSpc>
                <a:spcPct val="100000"/>
              </a:lnSpc>
            </a:pPr>
            <a:endParaRPr lang="en-US" sz="1600" dirty="0"/>
          </a:p>
        </p:txBody>
      </p:sp>
      <p:sp>
        <p:nvSpPr>
          <p:cNvPr id="9" name="AutoShape 2"/>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endParaRPr lang="en-US" sz="2800"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endParaRPr>
          </a:p>
        </p:txBody>
      </p:sp>
      <p:sp>
        <p:nvSpPr>
          <p:cNvPr id="10" name="AutoShape 3"/>
          <p:cNvSpPr/>
          <p:nvPr>
            <p:custDataLst>
              <p:tags r:id="rId2"/>
            </p:custDataLst>
          </p:nvPr>
        </p:nvSpPr>
        <p:spPr>
          <a:xfrm>
            <a:off x="762000" y="1651000"/>
            <a:ext cx="5080000" cy="4318000"/>
          </a:xfrm>
          <a:prstGeom prst="roundRect">
            <a:avLst>
              <a:gd name="adj" fmla="val 2941"/>
            </a:avLst>
          </a:prstGeom>
          <a:solidFill>
            <a:srgbClr val="FFFFFF">
              <a:alpha val="100000"/>
            </a:srgbClr>
          </a:solidFill>
          <a:ln w="25400" cap="flat" cmpd="sng">
            <a:solidFill>
              <a:schemeClr val="bg2">
                <a:lumMod val="75000"/>
                <a:alpha val="50000"/>
              </a:schemeClr>
            </a:solidFill>
            <a:prstDash val="solid"/>
            <a:round/>
          </a:ln>
          <a:effectLst>
            <a:outerShdw blurRad="127000" dist="50800" dir="2700000" algn="tl" rotWithShape="0">
              <a:srgbClr val="0D47A1">
                <a:alpha val="10000"/>
              </a:srgbClr>
            </a:outerShdw>
          </a:effectLst>
        </p:spPr>
        <p:txBody>
          <a:bodyPr vert="horz" wrap="square" lIns="63500" tIns="63500" rIns="63500" bIns="63500" rtlCol="0" anchor="ctr"/>
          <a:p>
            <a:pPr algn="ctr">
              <a:defRPr/>
            </a:pPr>
          </a:p>
        </p:txBody>
      </p:sp>
      <p:sp>
        <p:nvSpPr>
          <p:cNvPr id="11" name="AutoShape 4"/>
          <p:cNvSpPr/>
          <p:nvPr>
            <p:custDataLst>
              <p:tags r:id="rId3"/>
            </p:custDataLst>
          </p:nvPr>
        </p:nvSpPr>
        <p:spPr>
          <a:xfrm>
            <a:off x="1066800" y="1955800"/>
            <a:ext cx="609600" cy="609600"/>
          </a:xfrm>
          <a:prstGeom prst="ellipse">
            <a:avLst/>
          </a:prstGeom>
          <a:solidFill>
            <a:srgbClr val="0D47A1">
              <a:alpha val="10000"/>
            </a:srgbClr>
          </a:solidFill>
          <a:ln w="25400" cap="flat" cmpd="sng">
            <a:noFill/>
            <a:prstDash val="solid"/>
            <a:round/>
          </a:ln>
        </p:spPr>
        <p:txBody>
          <a:bodyPr vert="horz" wrap="square" lIns="63500" tIns="63500" rIns="63500" bIns="63500" rtlCol="0" anchor="ctr"/>
          <a:p>
            <a:pPr algn="ctr">
              <a:defRPr/>
            </a:pPr>
          </a:p>
        </p:txBody>
      </p:sp>
      <p:pic>
        <p:nvPicPr>
          <p:cNvPr id="12" name="Picture 5"/>
          <p:cNvPicPr>
            <a:picLocks noChangeAspect="1"/>
          </p:cNvPicPr>
          <p:nvPr>
            <p:custDataLst>
              <p:tags r:id="rId4"/>
            </p:custDataLst>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68400" y="2057400"/>
            <a:ext cx="406400" cy="406400"/>
          </a:xfrm>
          <a:prstGeom prst="rect">
            <a:avLst/>
          </a:prstGeom>
        </p:spPr>
      </p:pic>
      <p:sp>
        <p:nvSpPr>
          <p:cNvPr id="13" name="AutoShape 6"/>
          <p:cNvSpPr/>
          <p:nvPr>
            <p:custDataLst>
              <p:tags r:id="rId7"/>
            </p:custDataLst>
          </p:nvPr>
        </p:nvSpPr>
        <p:spPr>
          <a:xfrm>
            <a:off x="1828800" y="2006600"/>
            <a:ext cx="3683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rPr>
              <a:t>制定目的</a:t>
            </a:r>
            <a:endParaRPr lang="en-US" sz="1100" b="1">
              <a:latin typeface="黑体" panose="02010609060101010101" charset="-122"/>
              <a:ea typeface="黑体" panose="02010609060101010101" charset="-122"/>
            </a:endParaRPr>
          </a:p>
        </p:txBody>
      </p:sp>
      <p:cxnSp>
        <p:nvCxnSpPr>
          <p:cNvPr id="14" name="Connector 7"/>
          <p:cNvCxnSpPr/>
          <p:nvPr>
            <p:custDataLst>
              <p:tags r:id="rId8"/>
            </p:custDataLst>
          </p:nvPr>
        </p:nvCxnSpPr>
        <p:spPr>
          <a:xfrm rot="-9766">
            <a:off x="1066809" y="2660650"/>
            <a:ext cx="4470400" cy="12700"/>
          </a:xfrm>
          <a:prstGeom prst="line">
            <a:avLst/>
          </a:prstGeom>
          <a:solidFill>
            <a:srgbClr val="DEE0E3">
              <a:alpha val="100000"/>
            </a:srgbClr>
          </a:solidFill>
          <a:ln w="12700" cap="flat" cmpd="sng">
            <a:solidFill>
              <a:srgbClr val="ECEFF1">
                <a:alpha val="100000"/>
              </a:srgbClr>
            </a:solidFill>
            <a:prstDash val="solid"/>
            <a:round/>
            <a:headEnd type="none" w="med" len="med"/>
            <a:tailEnd type="none" w="med" len="med"/>
          </a:ln>
        </p:spPr>
      </p:cxnSp>
      <p:sp>
        <p:nvSpPr>
          <p:cNvPr id="15" name="AutoShape 8"/>
          <p:cNvSpPr/>
          <p:nvPr>
            <p:custDataLst>
              <p:tags r:id="rId9"/>
            </p:custDataLst>
          </p:nvPr>
        </p:nvSpPr>
        <p:spPr>
          <a:xfrm>
            <a:off x="1066800" y="2921000"/>
            <a:ext cx="4470400" cy="2667000"/>
          </a:xfrm>
          <a:prstGeom prst="rect">
            <a:avLst/>
          </a:prstGeom>
          <a:noFill/>
          <a:ln w="12700" cap="flat" cmpd="sng">
            <a:noFill/>
            <a:prstDash val="solid"/>
            <a:round/>
          </a:ln>
        </p:spPr>
        <p:txBody>
          <a:bodyPr vert="horz" wrap="square" lIns="0" tIns="0" rIns="0" bIns="0" rtlCol="0" anchor="ctr" anchorCtr="0"/>
          <a:p>
            <a:pPr marL="177800" indent="-177800" algn="l">
              <a:lnSpc>
                <a:spcPct val="125000"/>
              </a:lnSpc>
              <a:buClr>
                <a:srgbClr val="607D8B"/>
              </a:buClr>
              <a:buChar char="•"/>
              <a:defRPr/>
            </a:pPr>
            <a:r>
              <a:rPr lang="zh-CN" altLang="en-US"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建立统一的城乡居民基本医疗保险制度</a:t>
            </a:r>
            <a:endParaRPr lang="en-US" sz="1400" b="1">
              <a:latin typeface="楷体_GB2312" panose="02010609030101010101" charset="-122"/>
              <a:ea typeface="楷体_GB2312" panose="02010609030101010101" charset="-122"/>
            </a:endParaRPr>
          </a:p>
          <a:p>
            <a:pPr marL="177800" indent="-177800" algn="l">
              <a:lnSpc>
                <a:spcPct val="125000"/>
              </a:lnSpc>
              <a:buClr>
                <a:srgbClr val="607D8B"/>
              </a:buClr>
              <a:buChar char="•"/>
            </a:pPr>
            <a:r>
              <a:rPr lang="zh-CN" altLang="en-US"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实现城乡居民公平享有基本医疗保险权益</a:t>
            </a:r>
            <a:endParaRPr lang="en-US"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endParaRPr>
          </a:p>
        </p:txBody>
      </p:sp>
      <p:sp>
        <p:nvSpPr>
          <p:cNvPr id="16" name="AutoShape 9"/>
          <p:cNvSpPr/>
          <p:nvPr>
            <p:custDataLst>
              <p:tags r:id="rId10"/>
            </p:custDataLst>
          </p:nvPr>
        </p:nvSpPr>
        <p:spPr>
          <a:xfrm>
            <a:off x="6350000" y="1651000"/>
            <a:ext cx="5080000" cy="4318000"/>
          </a:xfrm>
          <a:prstGeom prst="roundRect">
            <a:avLst>
              <a:gd name="adj" fmla="val 2941"/>
            </a:avLst>
          </a:prstGeom>
          <a:solidFill>
            <a:srgbClr val="FFFFFF">
              <a:alpha val="100000"/>
            </a:srgbClr>
          </a:solidFill>
          <a:ln w="25400" cap="flat" cmpd="sng">
            <a:solidFill>
              <a:schemeClr val="bg2">
                <a:lumMod val="75000"/>
                <a:alpha val="50000"/>
              </a:schemeClr>
            </a:solidFill>
            <a:prstDash val="solid"/>
            <a:round/>
          </a:ln>
          <a:effectLst>
            <a:outerShdw blurRad="127000" dist="50800" dir="2700000" algn="tl" rotWithShape="0">
              <a:srgbClr val="0D47A1">
                <a:alpha val="10000"/>
              </a:srgbClr>
            </a:outerShdw>
          </a:effectLst>
        </p:spPr>
        <p:txBody>
          <a:bodyPr vert="horz" wrap="square" lIns="63500" tIns="63500" rIns="63500" bIns="63500" rtlCol="0" anchor="ctr"/>
          <a:p>
            <a:pPr algn="ctr">
              <a:defRPr/>
            </a:pPr>
          </a:p>
        </p:txBody>
      </p:sp>
      <p:sp>
        <p:nvSpPr>
          <p:cNvPr id="17" name="AutoShape 10"/>
          <p:cNvSpPr/>
          <p:nvPr>
            <p:custDataLst>
              <p:tags r:id="rId11"/>
            </p:custDataLst>
          </p:nvPr>
        </p:nvSpPr>
        <p:spPr>
          <a:xfrm>
            <a:off x="6654800" y="1955800"/>
            <a:ext cx="609600" cy="609600"/>
          </a:xfrm>
          <a:prstGeom prst="ellipse">
            <a:avLst/>
          </a:prstGeom>
          <a:solidFill>
            <a:srgbClr val="0D47A1">
              <a:alpha val="10000"/>
            </a:srgbClr>
          </a:solidFill>
          <a:ln w="25400" cap="flat" cmpd="sng">
            <a:noFill/>
            <a:prstDash val="solid"/>
            <a:round/>
          </a:ln>
        </p:spPr>
        <p:txBody>
          <a:bodyPr vert="horz" wrap="square" lIns="63500" tIns="63500" rIns="63500" bIns="63500" rtlCol="0" anchor="ctr"/>
          <a:p>
            <a:pPr algn="ctr">
              <a:defRPr/>
            </a:pPr>
          </a:p>
        </p:txBody>
      </p:sp>
      <p:pic>
        <p:nvPicPr>
          <p:cNvPr id="18" name="Picture 11"/>
          <p:cNvPicPr>
            <a:picLocks noChangeAspect="1"/>
          </p:cNvPicPr>
          <p:nvPr>
            <p:custDataLst>
              <p:tags r:id="rId12"/>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56400" y="2057400"/>
            <a:ext cx="406400" cy="406400"/>
          </a:xfrm>
          <a:prstGeom prst="rect">
            <a:avLst/>
          </a:prstGeom>
        </p:spPr>
      </p:pic>
      <p:sp>
        <p:nvSpPr>
          <p:cNvPr id="19" name="AutoShape 12"/>
          <p:cNvSpPr/>
          <p:nvPr>
            <p:custDataLst>
              <p:tags r:id="rId15"/>
            </p:custDataLst>
          </p:nvPr>
        </p:nvSpPr>
        <p:spPr>
          <a:xfrm>
            <a:off x="7416800" y="2006600"/>
            <a:ext cx="3683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rPr>
              <a:t>制定依据</a:t>
            </a:r>
            <a:endParaRPr lang="en-US" sz="1100" b="1">
              <a:latin typeface="黑体" panose="02010609060101010101" charset="-122"/>
              <a:ea typeface="黑体" panose="02010609060101010101" charset="-122"/>
            </a:endParaRPr>
          </a:p>
        </p:txBody>
      </p:sp>
      <p:cxnSp>
        <p:nvCxnSpPr>
          <p:cNvPr id="20" name="Connector 13"/>
          <p:cNvCxnSpPr/>
          <p:nvPr>
            <p:custDataLst>
              <p:tags r:id="rId16"/>
            </p:custDataLst>
          </p:nvPr>
        </p:nvCxnSpPr>
        <p:spPr>
          <a:xfrm rot="-9766">
            <a:off x="6654809" y="2660650"/>
            <a:ext cx="4470400" cy="12700"/>
          </a:xfrm>
          <a:prstGeom prst="line">
            <a:avLst/>
          </a:prstGeom>
          <a:solidFill>
            <a:srgbClr val="DEE0E3">
              <a:alpha val="100000"/>
            </a:srgbClr>
          </a:solidFill>
          <a:ln w="12700" cap="flat" cmpd="sng">
            <a:solidFill>
              <a:srgbClr val="ECEFF1">
                <a:alpha val="100000"/>
              </a:srgbClr>
            </a:solidFill>
            <a:prstDash val="solid"/>
            <a:round/>
            <a:headEnd type="none" w="med" len="med"/>
            <a:tailEnd type="none" w="med" len="med"/>
          </a:ln>
        </p:spPr>
      </p:cxnSp>
      <p:sp>
        <p:nvSpPr>
          <p:cNvPr id="21" name="AutoShape 14"/>
          <p:cNvSpPr/>
          <p:nvPr>
            <p:custDataLst>
              <p:tags r:id="rId17"/>
            </p:custDataLst>
          </p:nvPr>
        </p:nvSpPr>
        <p:spPr>
          <a:xfrm>
            <a:off x="6654800" y="2921000"/>
            <a:ext cx="4470400" cy="2667000"/>
          </a:xfrm>
          <a:prstGeom prst="rect">
            <a:avLst/>
          </a:prstGeom>
          <a:noFill/>
          <a:ln w="12700" cap="flat" cmpd="sng">
            <a:noFill/>
            <a:prstDash val="solid"/>
            <a:round/>
          </a:ln>
        </p:spPr>
        <p:txBody>
          <a:bodyPr vert="horz" wrap="square" lIns="0" tIns="0" rIns="0" bIns="0" rtlCol="0" anchor="ctr" anchorCtr="0"/>
          <a:p>
            <a:pPr marL="177800" indent="-177800" algn="l">
              <a:lnSpc>
                <a:spcPct val="125000"/>
              </a:lnSpc>
              <a:buClr>
                <a:srgbClr val="607D8B"/>
              </a:buClr>
              <a:buChar char="•"/>
              <a:defRPr/>
            </a:pPr>
            <a:r>
              <a:rPr 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《中华人民共和国社会保险法》</a:t>
            </a:r>
            <a:endParaRPr lang="en-US" sz="1400" b="1">
              <a:latin typeface="Times New Roman" panose="02020603050405020304" charset="0"/>
              <a:ea typeface="楷体_GB2312" panose="02010609030101010101" charset="-122"/>
              <a:cs typeface="Times New Roman" panose="02020603050405020304" charset="0"/>
            </a:endParaRPr>
          </a:p>
          <a:p>
            <a:pPr marL="177800" indent="-177800" algn="l">
              <a:lnSpc>
                <a:spcPct val="125000"/>
              </a:lnSpc>
              <a:buClr>
                <a:srgbClr val="607D8B"/>
              </a:buClr>
              <a:buChar char="•"/>
            </a:pPr>
            <a:r>
              <a:rPr lang="zh-CN" alt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《黑龙江省人民政府关于全面做实基本医疗保险市级统筹工作的通知》（</a:t>
            </a:r>
            <a:r>
              <a:rPr lang="en-US" b="1">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黑政办</a:t>
            </a:r>
            <a:r>
              <a:rPr lang="zh-CN" altLang="en-US" b="1">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发</a:t>
            </a:r>
            <a:r>
              <a:rPr lang="en-US" b="1">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〔2020〕37号</a:t>
            </a:r>
            <a:r>
              <a:rPr lang="zh-CN" alt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177800" indent="-177800" algn="l">
              <a:lnSpc>
                <a:spcPct val="125000"/>
              </a:lnSpc>
              <a:buClr>
                <a:srgbClr val="607D8B"/>
              </a:buClr>
              <a:buChar char="•"/>
            </a:pPr>
            <a:r>
              <a:rPr lang="zh-CN" alt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《黑龙江省医疗保障局</a:t>
            </a:r>
            <a:r>
              <a:rPr lang="en-US" altLang="zh-CN"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 </a:t>
            </a:r>
            <a:r>
              <a:rPr lang="zh-CN" alt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黑龙江省财政厅</a:t>
            </a:r>
            <a:r>
              <a:rPr lang="en-US" b="1">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关于建立黑龙江省医疗保障待遇清单制度的实施意见</a:t>
            </a:r>
            <a:r>
              <a:rPr lang="zh-CN" alt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r>
              <a:rPr lang="en-US" b="1">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黑医保发〔2021〕37号</a:t>
            </a:r>
            <a:r>
              <a:rPr lang="zh-CN" alt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177800" indent="-177800" algn="l">
              <a:lnSpc>
                <a:spcPct val="125000"/>
              </a:lnSpc>
              <a:buClr>
                <a:srgbClr val="607D8B"/>
              </a:buClr>
              <a:buChar char="•"/>
            </a:pPr>
            <a:r>
              <a:rPr 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结合我市实际情况制定</a:t>
            </a:r>
            <a:endParaRPr lang="en-US"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sp>
        <p:nvSpPr>
          <p:cNvPr id="15" name="AutoShape 14"/>
          <p:cNvSpPr/>
          <p:nvPr/>
        </p:nvSpPr>
        <p:spPr>
          <a:xfrm>
            <a:off x="6223000" y="1651000"/>
            <a:ext cx="5207000" cy="4572000"/>
          </a:xfrm>
          <a:prstGeom prst="roundRect">
            <a:avLst>
              <a:gd name="adj" fmla="val 2777"/>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p>
        </p:txBody>
      </p:sp>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p>
        </p:txBody>
      </p:sp>
      <p:sp>
        <p:nvSpPr>
          <p:cNvPr id="4" name="AutoShape 3"/>
          <p:cNvSpPr/>
          <p:nvPr/>
        </p:nvSpPr>
        <p:spPr>
          <a:xfrm>
            <a:off x="762000" y="1651000"/>
            <a:ext cx="5207000" cy="4572000"/>
          </a:xfrm>
          <a:prstGeom prst="roundRect">
            <a:avLst>
              <a:gd name="adj" fmla="val 2777"/>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p>
        </p:txBody>
      </p:sp>
      <p:sp>
        <p:nvSpPr>
          <p:cNvPr id="5" name="AutoShape 4"/>
          <p:cNvSpPr/>
          <p:nvPr/>
        </p:nvSpPr>
        <p:spPr>
          <a:xfrm>
            <a:off x="762000" y="1651000"/>
            <a:ext cx="5207000" cy="762000"/>
          </a:xfrm>
          <a:prstGeom prst="roundRect">
            <a:avLst>
              <a:gd name="adj" fmla="val 16666"/>
            </a:avLst>
          </a:prstGeom>
          <a:solidFill>
            <a:srgbClr val="0D47A1">
              <a:alpha val="10000"/>
            </a:srgbClr>
          </a:solidFill>
          <a:ln w="25400" cap="flat" cmpd="sng">
            <a:noFill/>
            <a:prstDash val="solid"/>
            <a:round/>
          </a:ln>
        </p:spPr>
        <p:txBody>
          <a:bodyPr vert="horz" wrap="square" lIns="63500" tIns="63500" rIns="63500" bIns="63500" rtlCol="0" anchor="ctr"/>
          <a:p>
            <a:pPr algn="ctr">
              <a:defRPr/>
            </a:pPr>
          </a:p>
        </p:txBody>
      </p:sp>
      <p:pic>
        <p:nvPicPr>
          <p:cNvPr id="6"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1841500"/>
            <a:ext cx="381000" cy="381000"/>
          </a:xfrm>
          <a:prstGeom prst="rect">
            <a:avLst/>
          </a:prstGeom>
        </p:spPr>
      </p:pic>
      <p:sp>
        <p:nvSpPr>
          <p:cNvPr id="7" name="AutoShape 6"/>
          <p:cNvSpPr/>
          <p:nvPr/>
        </p:nvSpPr>
        <p:spPr>
          <a:xfrm>
            <a:off x="1524000" y="1803400"/>
            <a:ext cx="4191000" cy="4572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rPr>
              <a:t>居民</a:t>
            </a:r>
            <a:r>
              <a:rPr lang="en-US"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rPr>
              <a:t>基本医疗保险</a:t>
            </a:r>
            <a:endParaRPr lang="en-US" sz="2000" b="1" i="0" u="none" strike="noStrike">
              <a:solidFill>
                <a:srgbClr val="0D47A1"/>
              </a:solidFill>
              <a:latin typeface="黑体" panose="02010609060101010101" charset="-122"/>
              <a:ea typeface="黑体" panose="02010609060101010101" charset="-122"/>
              <a:cs typeface="Noto Sans SC" panose="020B0200000000000000" charset="-122"/>
              <a:sym typeface="Noto Sans SC" panose="020B0200000000000000" charset="-122"/>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2667000"/>
            <a:ext cx="304800" cy="304800"/>
          </a:xfrm>
          <a:prstGeom prst="rect">
            <a:avLst/>
          </a:prstGeom>
        </p:spPr>
      </p:pic>
      <p:sp>
        <p:nvSpPr>
          <p:cNvPr id="9" name="AutoShape 8"/>
          <p:cNvSpPr/>
          <p:nvPr/>
        </p:nvSpPr>
        <p:spPr>
          <a:xfrm>
            <a:off x="1397000" y="2641600"/>
            <a:ext cx="4318000" cy="3556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600" b="1" i="0" u="none" strike="noStrike">
                <a:solidFill>
                  <a:srgbClr val="333333"/>
                </a:solidFill>
                <a:latin typeface="黑体" panose="02010609060101010101" charset="-122"/>
                <a:ea typeface="黑体" panose="02010609060101010101" charset="-122"/>
                <a:cs typeface="Noto Sans SC" panose="020B0200000000000000" charset="-122"/>
                <a:sym typeface="Noto Sans SC" panose="020B0200000000000000" charset="-122"/>
              </a:rPr>
              <a:t>覆盖人群范围</a:t>
            </a:r>
            <a:endParaRPr lang="en-US" sz="1100">
              <a:latin typeface="黑体" panose="02010609060101010101" charset="-122"/>
              <a:ea typeface="黑体" panose="02010609060101010101" charset="-122"/>
            </a:endParaRPr>
          </a:p>
        </p:txBody>
      </p:sp>
      <p:sp>
        <p:nvSpPr>
          <p:cNvPr id="10" name="AutoShape 9"/>
          <p:cNvSpPr/>
          <p:nvPr/>
        </p:nvSpPr>
        <p:spPr>
          <a:xfrm>
            <a:off x="977265" y="3429000"/>
            <a:ext cx="4699000" cy="1270000"/>
          </a:xfrm>
          <a:prstGeom prst="rect">
            <a:avLst/>
          </a:prstGeom>
          <a:noFill/>
          <a:ln w="12700" cap="flat" cmpd="sng">
            <a:noFill/>
            <a:prstDash val="solid"/>
            <a:round/>
          </a:ln>
        </p:spPr>
        <p:txBody>
          <a:bodyPr vert="horz" wrap="square" lIns="0" tIns="0" rIns="0" bIns="0" rtlCol="0" anchor="ctr" anchorCtr="0"/>
          <a:p>
            <a:pPr indent="0" algn="l">
              <a:lnSpc>
                <a:spcPct val="125000"/>
              </a:lnSpc>
              <a:buClr>
                <a:srgbClr val="607D8B"/>
              </a:buClr>
              <a:buNone/>
              <a:defRPr/>
            </a:pPr>
            <a:r>
              <a:rPr lang="zh-CN" altLang="en-US" sz="18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rPr>
              <a:t>覆盖除参加职工基本医疗保险以外的其他所有城乡居民。</a:t>
            </a:r>
            <a:endParaRPr lang="zh-CN" altLang="en-US" sz="1800" b="1" i="0" u="none" strike="noStrike">
              <a:solidFill>
                <a:srgbClr val="607D8B"/>
              </a:solidFill>
              <a:latin typeface="楷体_GB2312" panose="02010609030101010101" charset="-122"/>
              <a:ea typeface="楷体_GB2312" panose="02010609030101010101" charset="-122"/>
              <a:cs typeface="Noto Sans SC" panose="020B0200000000000000" charset="-122"/>
              <a:sym typeface="Noto Sans SC" panose="020B0200000000000000" charset="-122"/>
            </a:endParaRPr>
          </a:p>
        </p:txBody>
      </p:sp>
      <p:cxnSp>
        <p:nvCxnSpPr>
          <p:cNvPr id="11" name="Connector 10"/>
          <p:cNvCxnSpPr/>
          <p:nvPr/>
        </p:nvCxnSpPr>
        <p:spPr>
          <a:xfrm rot="-9291">
            <a:off x="1016009" y="4438650"/>
            <a:ext cx="4699000" cy="12700"/>
          </a:xfrm>
          <a:prstGeom prst="straightConnector1">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pic>
        <p:nvPicPr>
          <p:cNvPr id="12"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22745" y="2667000"/>
            <a:ext cx="304800" cy="304800"/>
          </a:xfrm>
          <a:prstGeom prst="rect">
            <a:avLst/>
          </a:prstGeom>
        </p:spPr>
      </p:pic>
      <p:sp>
        <p:nvSpPr>
          <p:cNvPr id="13" name="AutoShape 12"/>
          <p:cNvSpPr/>
          <p:nvPr/>
        </p:nvSpPr>
        <p:spPr>
          <a:xfrm>
            <a:off x="7027545" y="2616200"/>
            <a:ext cx="4318000" cy="3556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600" b="1" i="0" u="none" strike="noStrike">
                <a:solidFill>
                  <a:srgbClr val="333333"/>
                </a:solidFill>
                <a:latin typeface="黑体" panose="02010609060101010101" charset="-122"/>
                <a:ea typeface="黑体" panose="02010609060101010101" charset="-122"/>
                <a:cs typeface="Noto Sans SC" panose="020B0200000000000000" charset="-122"/>
                <a:sym typeface="Noto Sans SC" panose="020B0200000000000000" charset="-122"/>
              </a:rPr>
              <a:t>特别说明</a:t>
            </a:r>
            <a:endParaRPr lang="en-US" sz="1100">
              <a:latin typeface="黑体" panose="02010609060101010101" charset="-122"/>
              <a:ea typeface="黑体" panose="02010609060101010101" charset="-122"/>
            </a:endParaRPr>
          </a:p>
        </p:txBody>
      </p:sp>
      <p:sp>
        <p:nvSpPr>
          <p:cNvPr id="14" name="AutoShape 13"/>
          <p:cNvSpPr/>
          <p:nvPr/>
        </p:nvSpPr>
        <p:spPr>
          <a:xfrm>
            <a:off x="6685280" y="3695700"/>
            <a:ext cx="4699000" cy="762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800" b="1">
                <a:solidFill>
                  <a:srgbClr val="607D8B"/>
                </a:solidFill>
                <a:latin typeface="楷体_GB2312" panose="02010609030101010101" charset="-122"/>
                <a:ea typeface="楷体_GB2312" panose="02010609030101010101" charset="-122"/>
                <a:cs typeface="Noto Sans SC" panose="020B0200000000000000" charset="-122"/>
              </a:rPr>
              <a:t>参保人员不得同时参加城乡居民基本医疗保险和职工基本医疗保险，不得重复享受医疗保险待遇。</a:t>
            </a:r>
            <a:endParaRPr lang="zh-CN" altLang="en-US" sz="1800" b="1">
              <a:solidFill>
                <a:srgbClr val="607D8B"/>
              </a:solidFill>
              <a:latin typeface="楷体_GB2312" panose="02010609030101010101" charset="-122"/>
              <a:ea typeface="楷体_GB2312" panose="02010609030101010101" charset="-122"/>
              <a:cs typeface="Noto Sans SC" panose="020B0200000000000000" charset="-122"/>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Noto Sans SC" panose="020B0200000000000000" charset="-122"/>
              </a:rPr>
              <a:t>基本医疗保险缴费</a:t>
            </a:r>
            <a:endParaRPr lang="zh-CN" altLang="en-US">
              <a:latin typeface="Times New Roman" panose="02020603050405020304" charset="0"/>
              <a:ea typeface="黑体" panose="02010609060101010101" charset="-122"/>
              <a:sym typeface="Noto Sans SC" panose="020B0200000000000000" charset="-122"/>
            </a:endParaRPr>
          </a:p>
        </p:txBody>
      </p:sp>
      <p:sp>
        <p:nvSpPr>
          <p:cNvPr id="3" name="AutoShape 3"/>
          <p:cNvSpPr/>
          <p:nvPr/>
        </p:nvSpPr>
        <p:spPr>
          <a:xfrm>
            <a:off x="762000" y="1651000"/>
            <a:ext cx="3302000" cy="4064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4" name="AutoShape 4"/>
          <p:cNvSpPr/>
          <p:nvPr/>
        </p:nvSpPr>
        <p:spPr>
          <a:xfrm>
            <a:off x="762000" y="1651000"/>
            <a:ext cx="3302000" cy="76200"/>
          </a:xfrm>
          <a:prstGeom prst="roundRect">
            <a:avLst>
              <a:gd name="adj" fmla="val 0"/>
            </a:avLst>
          </a:prstGeom>
          <a:solidFill>
            <a:srgbClr val="0D47A1">
              <a:alpha val="100000"/>
            </a:srgbClr>
          </a:solidFill>
          <a:ln w="25400" cap="flat" cmpd="sng">
            <a:no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1981200"/>
            <a:ext cx="406400" cy="406400"/>
          </a:xfrm>
          <a:prstGeom prst="rect">
            <a:avLst/>
          </a:prstGeom>
        </p:spPr>
      </p:pic>
      <p:sp>
        <p:nvSpPr>
          <p:cNvPr id="6" name="AutoShape 6"/>
          <p:cNvSpPr/>
          <p:nvPr/>
        </p:nvSpPr>
        <p:spPr>
          <a:xfrm>
            <a:off x="1574800" y="1955800"/>
            <a:ext cx="2286000" cy="4572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800" b="1" i="0" u="none" strike="noStrike">
                <a:solidFill>
                  <a:srgbClr val="1F2329"/>
                </a:solidFill>
                <a:latin typeface="Times New Roman" panose="02020603050405020304" charset="0"/>
                <a:ea typeface="黑体" panose="02010609060101010101" charset="-122"/>
                <a:cs typeface="Times New Roman" panose="02020603050405020304" charset="0"/>
                <a:sym typeface="Noto Sans SC" panose="020B0200000000000000" charset="-122"/>
              </a:rPr>
              <a:t>缴费构成</a:t>
            </a:r>
            <a:endParaRPr lang="zh-CN" altLang="en-US" sz="1800" b="1" i="0" u="none" strike="noStrike">
              <a:solidFill>
                <a:srgbClr val="1F2329"/>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7" name="Connector 7"/>
          <p:cNvCxnSpPr/>
          <p:nvPr/>
        </p:nvCxnSpPr>
        <p:spPr>
          <a:xfrm rot="-16215">
            <a:off x="1066815" y="2482850"/>
            <a:ext cx="2692400" cy="12700"/>
          </a:xfrm>
          <a:prstGeom prst="line">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9" name="AutoShape 9"/>
          <p:cNvSpPr/>
          <p:nvPr/>
        </p:nvSpPr>
        <p:spPr>
          <a:xfrm>
            <a:off x="1066800" y="2700655"/>
            <a:ext cx="2692400" cy="2745105"/>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rPr>
              <a:t>城乡居民医疗保险基金以个人缴费、财政补助相结合的筹资方式筹集，鼓励集体、单位或其他社会经济组织给予扶持或资助。</a:t>
            </a:r>
            <a:endPar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endParaRPr>
          </a:p>
          <a:p>
            <a:pPr indent="0" algn="l">
              <a:lnSpc>
                <a:spcPct val="125000"/>
              </a:lnSpc>
              <a:defRPr/>
            </a:pPr>
            <a:r>
              <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rPr>
              <a:t>城乡居民医保（含学生、儿童）的个人缴费标准和财政补助标准按照省医疗保障部门和财政部门每年确定的标准执行。</a:t>
            </a:r>
            <a:endPar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endParaRPr>
          </a:p>
        </p:txBody>
      </p:sp>
      <p:sp>
        <p:nvSpPr>
          <p:cNvPr id="14" name="AutoShape 14"/>
          <p:cNvSpPr/>
          <p:nvPr/>
        </p:nvSpPr>
        <p:spPr>
          <a:xfrm>
            <a:off x="4445000" y="1651000"/>
            <a:ext cx="3302000" cy="4064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15" name="AutoShape 15"/>
          <p:cNvSpPr/>
          <p:nvPr/>
        </p:nvSpPr>
        <p:spPr>
          <a:xfrm>
            <a:off x="4445000" y="1651000"/>
            <a:ext cx="3302000" cy="76200"/>
          </a:xfrm>
          <a:prstGeom prst="roundRect">
            <a:avLst>
              <a:gd name="adj" fmla="val 0"/>
            </a:avLst>
          </a:prstGeom>
          <a:solidFill>
            <a:srgbClr val="0D47A1">
              <a:alpha val="100000"/>
            </a:srgbClr>
          </a:solidFill>
          <a:ln w="25400" cap="flat" cmpd="sng">
            <a:no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9800" y="1981200"/>
            <a:ext cx="406400" cy="406400"/>
          </a:xfrm>
          <a:prstGeom prst="rect">
            <a:avLst/>
          </a:prstGeom>
        </p:spPr>
      </p:pic>
      <p:sp>
        <p:nvSpPr>
          <p:cNvPr id="17" name="AutoShape 17"/>
          <p:cNvSpPr/>
          <p:nvPr/>
        </p:nvSpPr>
        <p:spPr>
          <a:xfrm>
            <a:off x="5257800" y="1955800"/>
            <a:ext cx="2286000" cy="4572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800" b="1" i="0" u="none" strike="noStrike">
                <a:solidFill>
                  <a:srgbClr val="1F2329"/>
                </a:solidFill>
                <a:latin typeface="Times New Roman" panose="02020603050405020304" charset="0"/>
                <a:ea typeface="黑体" panose="02010609060101010101" charset="-122"/>
                <a:cs typeface="Times New Roman" panose="02020603050405020304" charset="0"/>
                <a:sym typeface="Noto Sans SC" panose="020B0200000000000000" charset="-122"/>
              </a:rPr>
              <a:t>参保方式</a:t>
            </a:r>
            <a:endParaRPr lang="zh-CN" altLang="en-US" sz="1800" b="1" i="0" u="none" strike="noStrike">
              <a:solidFill>
                <a:srgbClr val="1F2329"/>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18" name="Connector 18"/>
          <p:cNvCxnSpPr/>
          <p:nvPr/>
        </p:nvCxnSpPr>
        <p:spPr>
          <a:xfrm rot="-16215">
            <a:off x="4749815" y="2482850"/>
            <a:ext cx="2692400" cy="12700"/>
          </a:xfrm>
          <a:prstGeom prst="line">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20" name="AutoShape 20"/>
          <p:cNvSpPr/>
          <p:nvPr/>
        </p:nvSpPr>
        <p:spPr>
          <a:xfrm>
            <a:off x="4749800" y="2701290"/>
            <a:ext cx="2692400" cy="2646045"/>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rPr>
              <a:t>城乡居民基本医疗保险按照自然年度计算参保周期，实行年度缴费，每年9月至12月为办理下一年度的集中缴费期，在集中缴费期参保缴费的，享受财政补助，自次年1月1日起享受居民医保待遇。</a:t>
            </a:r>
            <a:endPar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endParaRPr>
          </a:p>
          <a:p>
            <a:pPr indent="0" algn="l">
              <a:lnSpc>
                <a:spcPct val="125000"/>
              </a:lnSpc>
              <a:defRPr/>
            </a:pPr>
            <a:r>
              <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rPr>
              <a:t>集中缴费外参保缴费的，设置待遇等待期，具体要求按上级文件执行。</a:t>
            </a:r>
            <a:endParaRPr lang="zh-CN" altLang="en-US" sz="1600" b="1" i="0" u="none" strike="noStrike">
              <a:solidFill>
                <a:srgbClr val="1F2329"/>
              </a:solidFill>
              <a:latin typeface="仿宋_GB2312" panose="02010609030101010101" charset="-122"/>
              <a:ea typeface="仿宋_GB2312" panose="02010609030101010101" charset="-122"/>
              <a:cs typeface="Noto Sans SC" panose="020B0200000000000000" charset="-122"/>
              <a:sym typeface="Noto Sans SC" panose="020B0200000000000000" charset="-122"/>
            </a:endParaRPr>
          </a:p>
        </p:txBody>
      </p:sp>
      <p:sp>
        <p:nvSpPr>
          <p:cNvPr id="51" name="AutoShape 25"/>
          <p:cNvSpPr/>
          <p:nvPr/>
        </p:nvSpPr>
        <p:spPr>
          <a:xfrm>
            <a:off x="8128000" y="1651000"/>
            <a:ext cx="3302000" cy="4064000"/>
          </a:xfrm>
          <a:prstGeom prst="roundRect">
            <a:avLst>
              <a:gd name="adj" fmla="val 3846"/>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52" name="AutoShape 26"/>
          <p:cNvSpPr/>
          <p:nvPr/>
        </p:nvSpPr>
        <p:spPr>
          <a:xfrm>
            <a:off x="8128000" y="1651000"/>
            <a:ext cx="3302000" cy="76200"/>
          </a:xfrm>
          <a:prstGeom prst="roundRect">
            <a:avLst>
              <a:gd name="adj" fmla="val 0"/>
            </a:avLst>
          </a:prstGeom>
          <a:solidFill>
            <a:srgbClr val="0D47A1">
              <a:alpha val="100000"/>
            </a:srgbClr>
          </a:solidFill>
          <a:ln w="25400" cap="flat" cmpd="sng">
            <a:no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53" name="Picture 2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32800" y="1981200"/>
            <a:ext cx="406400" cy="406400"/>
          </a:xfrm>
          <a:prstGeom prst="rect">
            <a:avLst/>
          </a:prstGeom>
        </p:spPr>
      </p:pic>
      <p:sp>
        <p:nvSpPr>
          <p:cNvPr id="54" name="AutoShape 28"/>
          <p:cNvSpPr/>
          <p:nvPr/>
        </p:nvSpPr>
        <p:spPr>
          <a:xfrm>
            <a:off x="8940800" y="1955800"/>
            <a:ext cx="2286000" cy="4572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zh-CN" altLang="en-US" sz="1800" b="1" i="0" u="none" strike="noStrike">
                <a:solidFill>
                  <a:srgbClr val="1F2329"/>
                </a:solidFill>
                <a:latin typeface="Times New Roman" panose="02020603050405020304" charset="0"/>
                <a:ea typeface="黑体" panose="02010609060101010101" charset="-122"/>
                <a:cs typeface="黑体" panose="02010609060101010101" charset="-122"/>
                <a:sym typeface="Noto Sans SC" panose="020B0200000000000000" charset="-122"/>
              </a:rPr>
              <a:t>新生儿参保资助</a:t>
            </a:r>
            <a:endParaRPr lang="en-US" sz="1800" b="1" i="0" u="none" strike="noStrike">
              <a:solidFill>
                <a:srgbClr val="1F2329"/>
              </a:solidFill>
              <a:latin typeface="Times New Roman" panose="02020603050405020304" charset="0"/>
              <a:ea typeface="黑体" panose="02010609060101010101" charset="-122"/>
              <a:cs typeface="黑体" panose="02010609060101010101" charset="-122"/>
              <a:sym typeface="Noto Sans SC" panose="020B0200000000000000" charset="-122"/>
            </a:endParaRPr>
          </a:p>
        </p:txBody>
      </p:sp>
      <p:cxnSp>
        <p:nvCxnSpPr>
          <p:cNvPr id="55" name="Connector 29"/>
          <p:cNvCxnSpPr/>
          <p:nvPr/>
        </p:nvCxnSpPr>
        <p:spPr>
          <a:xfrm rot="-16215">
            <a:off x="8432815" y="2482850"/>
            <a:ext cx="2692400" cy="12700"/>
          </a:xfrm>
          <a:prstGeom prst="line">
            <a:avLst/>
          </a:prstGeom>
          <a:solidFill>
            <a:srgbClr val="DEE0E3">
              <a:alpha val="100000"/>
            </a:srgbClr>
          </a:solidFill>
          <a:ln w="12700" cap="flat" cmpd="sng">
            <a:solidFill>
              <a:srgbClr val="E5E7EB">
                <a:alpha val="100000"/>
              </a:srgbClr>
            </a:solidFill>
            <a:prstDash val="solid"/>
            <a:round/>
            <a:headEnd type="none" w="med" len="med"/>
            <a:tailEnd type="none" w="med" len="med"/>
          </a:ln>
        </p:spPr>
      </p:cxnSp>
      <p:sp>
        <p:nvSpPr>
          <p:cNvPr id="57" name="AutoShape 31"/>
          <p:cNvSpPr/>
          <p:nvPr/>
        </p:nvSpPr>
        <p:spPr>
          <a:xfrm>
            <a:off x="8432800" y="2700655"/>
            <a:ext cx="2692400" cy="2646045"/>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600" b="1" i="0" u="none" strike="noStrike">
                <a:solidFill>
                  <a:srgbClr val="1F2329"/>
                </a:solidFill>
                <a:latin typeface="仿宋_GB2312" panose="02010609030101010101" charset="-122"/>
                <a:ea typeface="仿宋_GB2312" panose="02010609030101010101" charset="-122"/>
                <a:cs typeface="Times New Roman" panose="02020603050405020304" charset="0"/>
                <a:sym typeface="Noto Sans SC" panose="020B0200000000000000" charset="-122"/>
              </a:rPr>
              <a:t>对2026年1月1日0时以后出生且具有我省户籍的新生儿，在其0-3周岁期间，连续三个参保自然年度（含出生当年）参加我市城乡居民基本医疗保险的个人缴费部分由财政全额资助。</a:t>
            </a:r>
            <a:endParaRPr lang="zh-CN" altLang="en-US" sz="1600" b="1" i="0" u="none" strike="noStrike">
              <a:solidFill>
                <a:srgbClr val="1F2329"/>
              </a:solidFill>
              <a:latin typeface="仿宋_GB2312" panose="02010609030101010101" charset="-122"/>
              <a:ea typeface="仿宋_GB2312" panose="02010609030101010101" charset="-122"/>
              <a:cs typeface="Times New Roman" panose="02020603050405020304" charset="0"/>
              <a:sym typeface="Noto Sans SC" panose="020B0200000000000000" charset="-122"/>
            </a:endParaRPr>
          </a:p>
        </p:txBody>
      </p:sp>
      <p:sp>
        <p:nvSpPr>
          <p:cNvPr id="62" name="Shape 0"/>
          <p:cNvSpPr/>
          <p:nvPr/>
        </p:nvSpPr>
        <p:spPr>
          <a:xfrm>
            <a:off x="780415" y="6629400"/>
            <a:ext cx="163338" cy="153035"/>
          </a:xfrm>
          <a:prstGeom prst="rect">
            <a:avLst/>
          </a:prstGeom>
          <a:solidFill>
            <a:srgbClr val="004CC0"/>
          </a:solidFill>
        </p:spPr>
      </p:sp>
      <p:sp>
        <p:nvSpPr>
          <p:cNvPr id="63" name="Text 1"/>
          <p:cNvSpPr/>
          <p:nvPr/>
        </p:nvSpPr>
        <p:spPr>
          <a:xfrm>
            <a:off x="907415" y="6756400"/>
            <a:ext cx="163338" cy="153035"/>
          </a:xfrm>
          <a:prstGeom prst="rect">
            <a:avLst/>
          </a:prstGeom>
          <a:noFill/>
        </p:spPr>
        <p:txBody>
          <a:bodyPr wrap="square" lIns="45720" tIns="91440" rIns="91440" bIns="45720" rtlCol="0" anchor="ctr"/>
          <a:p>
            <a:pPr>
              <a:lnSpc>
                <a:spcPct val="100000"/>
              </a:lnSpc>
            </a:pPr>
            <a:endParaRPr lang="en-US" sz="1600" dirty="0"/>
          </a:p>
        </p:txBody>
      </p:sp>
      <p:sp>
        <p:nvSpPr>
          <p:cNvPr id="64" name="Shape 2"/>
          <p:cNvSpPr/>
          <p:nvPr/>
        </p:nvSpPr>
        <p:spPr>
          <a:xfrm>
            <a:off x="1054346" y="6629400"/>
            <a:ext cx="163338" cy="153035"/>
          </a:xfrm>
          <a:prstGeom prst="rect">
            <a:avLst/>
          </a:prstGeom>
          <a:solidFill>
            <a:srgbClr val="004CC0"/>
          </a:solidFill>
        </p:spPr>
      </p:sp>
      <p:sp>
        <p:nvSpPr>
          <p:cNvPr id="65" name="Text 3"/>
          <p:cNvSpPr/>
          <p:nvPr/>
        </p:nvSpPr>
        <p:spPr>
          <a:xfrm>
            <a:off x="1181346" y="6756400"/>
            <a:ext cx="163338" cy="153035"/>
          </a:xfrm>
          <a:prstGeom prst="rect">
            <a:avLst/>
          </a:prstGeom>
          <a:noFill/>
        </p:spPr>
        <p:txBody>
          <a:bodyPr wrap="square" lIns="45720" tIns="91440" rIns="91440" bIns="45720" rtlCol="0" anchor="ctr"/>
          <a:p>
            <a:pPr>
              <a:lnSpc>
                <a:spcPct val="100000"/>
              </a:lnSpc>
            </a:pPr>
            <a:endParaRPr lang="en-US" sz="1600" dirty="0"/>
          </a:p>
        </p:txBody>
      </p:sp>
      <p:sp>
        <p:nvSpPr>
          <p:cNvPr id="66" name="Shape 4"/>
          <p:cNvSpPr/>
          <p:nvPr/>
        </p:nvSpPr>
        <p:spPr>
          <a:xfrm>
            <a:off x="1328277" y="6629400"/>
            <a:ext cx="163338" cy="153035"/>
          </a:xfrm>
          <a:prstGeom prst="rect">
            <a:avLst/>
          </a:prstGeom>
          <a:solidFill>
            <a:srgbClr val="004CC0"/>
          </a:solidFill>
        </p:spPr>
      </p:sp>
      <p:sp>
        <p:nvSpPr>
          <p:cNvPr id="67" name="Text 5"/>
          <p:cNvSpPr/>
          <p:nvPr/>
        </p:nvSpPr>
        <p:spPr>
          <a:xfrm>
            <a:off x="1455277" y="6756400"/>
            <a:ext cx="163338" cy="153035"/>
          </a:xfrm>
          <a:prstGeom prst="rect">
            <a:avLst/>
          </a:prstGeom>
          <a:noFill/>
        </p:spPr>
        <p:txBody>
          <a:bodyPr wrap="square" lIns="45720" tIns="91440" rIns="91440" bIns="45720" rtlCol="0" anchor="ctr"/>
          <a:p>
            <a:pPr>
              <a:lnSpc>
                <a:spcPct val="100000"/>
              </a:lnSpc>
            </a:pPr>
            <a:endParaRPr lang="en-US" sz="1600" dirty="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13335"/>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普通门诊待遇</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16" name="AutoShape 7"/>
          <p:cNvSpPr/>
          <p:nvPr>
            <p:custDataLst>
              <p:tags r:id="rId2"/>
            </p:custDataLst>
          </p:nvPr>
        </p:nvSpPr>
        <p:spPr>
          <a:xfrm>
            <a:off x="780415" y="2235835"/>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17" name="Picture 8"/>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700" y="2489835"/>
            <a:ext cx="457200" cy="457200"/>
          </a:xfrm>
          <a:prstGeom prst="rect">
            <a:avLst/>
          </a:prstGeom>
        </p:spPr>
      </p:pic>
      <p:sp>
        <p:nvSpPr>
          <p:cNvPr id="18" name="AutoShape 9"/>
          <p:cNvSpPr/>
          <p:nvPr>
            <p:custDataLst>
              <p:tags r:id="rId6"/>
            </p:custDataLst>
          </p:nvPr>
        </p:nvSpPr>
        <p:spPr>
          <a:xfrm>
            <a:off x="1028700" y="2997835"/>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起付标准</a:t>
            </a:r>
            <a:endParaRPr lang="en-US"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19" name="Connector 10"/>
          <p:cNvCxnSpPr/>
          <p:nvPr>
            <p:custDataLst>
              <p:tags r:id="rId7"/>
            </p:custDataLst>
          </p:nvPr>
        </p:nvCxnSpPr>
        <p:spPr>
          <a:xfrm rot="-15211">
            <a:off x="1028714" y="3435985"/>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20" name="AutoShape 11"/>
          <p:cNvSpPr/>
          <p:nvPr>
            <p:custDataLst>
              <p:tags r:id="rId8"/>
            </p:custDataLst>
          </p:nvPr>
        </p:nvSpPr>
        <p:spPr>
          <a:xfrm>
            <a:off x="1028700" y="3569335"/>
            <a:ext cx="2870200" cy="1524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一个自然年度内，</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起付标准</a:t>
            </a:r>
            <a:r>
              <a:rPr 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100元</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lang="en-US" sz="1100" b="1">
              <a:latin typeface="Times New Roman" panose="02020603050405020304" charset="0"/>
              <a:ea typeface="楷体_GB2312" panose="02010609030101010101" charset="-122"/>
              <a:cs typeface="Times New Roman" panose="02020603050405020304" charset="0"/>
            </a:endParaRPr>
          </a:p>
        </p:txBody>
      </p:sp>
      <p:sp>
        <p:nvSpPr>
          <p:cNvPr id="21" name="AutoShape 12"/>
          <p:cNvSpPr/>
          <p:nvPr>
            <p:custDataLst>
              <p:tags r:id="rId9"/>
            </p:custDataLst>
          </p:nvPr>
        </p:nvSpPr>
        <p:spPr>
          <a:xfrm>
            <a:off x="4406900" y="2235835"/>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48" name="Picture 13"/>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60900" y="2489835"/>
            <a:ext cx="457200" cy="457200"/>
          </a:xfrm>
          <a:prstGeom prst="rect">
            <a:avLst/>
          </a:prstGeom>
        </p:spPr>
      </p:pic>
      <p:sp>
        <p:nvSpPr>
          <p:cNvPr id="49" name="AutoShape 14"/>
          <p:cNvSpPr/>
          <p:nvPr>
            <p:custDataLst>
              <p:tags r:id="rId13"/>
            </p:custDataLst>
          </p:nvPr>
        </p:nvSpPr>
        <p:spPr>
          <a:xfrm>
            <a:off x="4660900" y="2997835"/>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支付比例</a:t>
            </a:r>
            <a:endPar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50" name="Connector 15"/>
          <p:cNvCxnSpPr/>
          <p:nvPr>
            <p:custDataLst>
              <p:tags r:id="rId14"/>
            </p:custDataLst>
          </p:nvPr>
        </p:nvCxnSpPr>
        <p:spPr>
          <a:xfrm rot="-15211">
            <a:off x="4660914" y="3435985"/>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51" name="AutoShape 16"/>
          <p:cNvSpPr/>
          <p:nvPr>
            <p:custDataLst>
              <p:tags r:id="rId15"/>
            </p:custDataLst>
          </p:nvPr>
        </p:nvSpPr>
        <p:spPr>
          <a:xfrm>
            <a:off x="4660900" y="3569335"/>
            <a:ext cx="2870200" cy="1524000"/>
          </a:xfrm>
          <a:prstGeom prst="rect">
            <a:avLst/>
          </a:prstGeom>
          <a:noFill/>
          <a:ln w="12700" cap="flat" cmpd="sng">
            <a:noFill/>
            <a:prstDash val="solid"/>
            <a:round/>
          </a:ln>
        </p:spPr>
        <p:txBody>
          <a:bodyPr vert="horz" wrap="square" lIns="0" tIns="0" rIns="0" bIns="0" rtlCol="0" anchor="ctr" anchorCtr="0"/>
          <a:p>
            <a:pPr marL="177800" indent="-177800" algn="l">
              <a:lnSpc>
                <a:spcPct val="125000"/>
              </a:lnSpc>
              <a:buClr>
                <a:srgbClr val="6C757D"/>
              </a:buClr>
              <a:buChar char="•"/>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一级</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及以下：70%</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177800" indent="-177800" algn="l">
              <a:lnSpc>
                <a:spcPct val="125000"/>
              </a:lnSpc>
              <a:buClr>
                <a:srgbClr val="6C757D"/>
              </a:buClr>
              <a:buChar char="•"/>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二级</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：60% </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177800" indent="-177800" algn="l">
              <a:lnSpc>
                <a:spcPct val="125000"/>
              </a:lnSpc>
              <a:buClr>
                <a:srgbClr val="6C757D"/>
              </a:buClr>
              <a:buChar cha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三级</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：50% </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
        <p:nvSpPr>
          <p:cNvPr id="52" name="AutoShape 17"/>
          <p:cNvSpPr/>
          <p:nvPr>
            <p:custDataLst>
              <p:tags r:id="rId16"/>
            </p:custDataLst>
          </p:nvPr>
        </p:nvSpPr>
        <p:spPr>
          <a:xfrm>
            <a:off x="8039100" y="2235835"/>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53" name="Picture 18"/>
          <p:cNvPicPr>
            <a:picLocks noChangeAspect="1"/>
          </p:cNvPicPr>
          <p:nvPr>
            <p:custDataLst>
              <p:tags r:id="rId1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93100" y="2489835"/>
            <a:ext cx="457200" cy="457200"/>
          </a:xfrm>
          <a:prstGeom prst="rect">
            <a:avLst/>
          </a:prstGeom>
        </p:spPr>
      </p:pic>
      <p:sp>
        <p:nvSpPr>
          <p:cNvPr id="54" name="AutoShape 19"/>
          <p:cNvSpPr/>
          <p:nvPr>
            <p:custDataLst>
              <p:tags r:id="rId20"/>
            </p:custDataLst>
          </p:nvPr>
        </p:nvSpPr>
        <p:spPr>
          <a:xfrm>
            <a:off x="8293100" y="2997835"/>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年度限额</a:t>
            </a:r>
            <a:endPar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55" name="Connector 20"/>
          <p:cNvCxnSpPr/>
          <p:nvPr>
            <p:custDataLst>
              <p:tags r:id="rId21"/>
            </p:custDataLst>
          </p:nvPr>
        </p:nvCxnSpPr>
        <p:spPr>
          <a:xfrm rot="-15211">
            <a:off x="8293114" y="3435985"/>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56" name="AutoShape 21"/>
          <p:cNvSpPr/>
          <p:nvPr>
            <p:custDataLst>
              <p:tags r:id="rId22"/>
            </p:custDataLst>
          </p:nvPr>
        </p:nvSpPr>
        <p:spPr>
          <a:xfrm>
            <a:off x="8293100" y="3569335"/>
            <a:ext cx="2870200" cy="1524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年度</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最高支付限额为</a:t>
            </a:r>
            <a:r>
              <a:rPr 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200元/</a:t>
            </a:r>
            <a:r>
              <a:rPr lang="zh-CN" alt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人</a:t>
            </a:r>
            <a:r>
              <a:rPr lang="en-US" altLang="zh-CN"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r>
              <a:rPr lang="zh-CN" alt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年</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lang="en-US" sz="1100" b="1">
              <a:latin typeface="Times New Roman" panose="02020603050405020304" charset="0"/>
              <a:ea typeface="楷体_GB2312" panose="02010609030101010101" charset="-122"/>
              <a:cs typeface="Times New Roman" panose="0202060305040502030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13335"/>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门诊两病待遇</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16" name="AutoShape 7"/>
          <p:cNvSpPr/>
          <p:nvPr>
            <p:custDataLst>
              <p:tags r:id="rId2"/>
            </p:custDataLst>
          </p:nvPr>
        </p:nvSpPr>
        <p:spPr>
          <a:xfrm>
            <a:off x="780415" y="2235835"/>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17" name="Picture 8"/>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700" y="2489835"/>
            <a:ext cx="457200" cy="457200"/>
          </a:xfrm>
          <a:prstGeom prst="rect">
            <a:avLst/>
          </a:prstGeom>
        </p:spPr>
      </p:pic>
      <p:sp>
        <p:nvSpPr>
          <p:cNvPr id="18" name="AutoShape 9"/>
          <p:cNvSpPr/>
          <p:nvPr>
            <p:custDataLst>
              <p:tags r:id="rId6"/>
            </p:custDataLst>
          </p:nvPr>
        </p:nvSpPr>
        <p:spPr>
          <a:xfrm>
            <a:off x="1028700" y="2997835"/>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起付标准</a:t>
            </a:r>
            <a:endParaRPr lang="en-US"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19" name="Connector 10"/>
          <p:cNvCxnSpPr/>
          <p:nvPr>
            <p:custDataLst>
              <p:tags r:id="rId7"/>
            </p:custDataLst>
          </p:nvPr>
        </p:nvCxnSpPr>
        <p:spPr>
          <a:xfrm rot="-15211">
            <a:off x="1028714" y="3435985"/>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20" name="AutoShape 11"/>
          <p:cNvSpPr/>
          <p:nvPr>
            <p:custDataLst>
              <p:tags r:id="rId8"/>
            </p:custDataLst>
          </p:nvPr>
        </p:nvSpPr>
        <p:spPr>
          <a:xfrm>
            <a:off x="1028700" y="3569335"/>
            <a:ext cx="2870200" cy="1524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高血压、糖尿病门诊用药无起付标准</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lang="en-US" sz="1100" b="1">
              <a:latin typeface="Times New Roman" panose="02020603050405020304" charset="0"/>
              <a:ea typeface="楷体_GB2312" panose="02010609030101010101" charset="-122"/>
              <a:cs typeface="Times New Roman" panose="02020603050405020304" charset="0"/>
            </a:endParaRPr>
          </a:p>
        </p:txBody>
      </p:sp>
      <p:sp>
        <p:nvSpPr>
          <p:cNvPr id="21" name="AutoShape 12"/>
          <p:cNvSpPr/>
          <p:nvPr>
            <p:custDataLst>
              <p:tags r:id="rId9"/>
            </p:custDataLst>
          </p:nvPr>
        </p:nvSpPr>
        <p:spPr>
          <a:xfrm>
            <a:off x="4406900" y="2235835"/>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48" name="Picture 13"/>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60900" y="2489835"/>
            <a:ext cx="457200" cy="457200"/>
          </a:xfrm>
          <a:prstGeom prst="rect">
            <a:avLst/>
          </a:prstGeom>
        </p:spPr>
      </p:pic>
      <p:sp>
        <p:nvSpPr>
          <p:cNvPr id="49" name="AutoShape 14"/>
          <p:cNvSpPr/>
          <p:nvPr>
            <p:custDataLst>
              <p:tags r:id="rId13"/>
            </p:custDataLst>
          </p:nvPr>
        </p:nvSpPr>
        <p:spPr>
          <a:xfrm>
            <a:off x="4660900" y="2997835"/>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支付比例</a:t>
            </a:r>
            <a:endPar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50" name="Connector 15"/>
          <p:cNvCxnSpPr/>
          <p:nvPr>
            <p:custDataLst>
              <p:tags r:id="rId14"/>
            </p:custDataLst>
          </p:nvPr>
        </p:nvCxnSpPr>
        <p:spPr>
          <a:xfrm rot="-15211">
            <a:off x="4660914" y="3435985"/>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51" name="AutoShape 16"/>
          <p:cNvSpPr/>
          <p:nvPr>
            <p:custDataLst>
              <p:tags r:id="rId15"/>
            </p:custDataLst>
          </p:nvPr>
        </p:nvSpPr>
        <p:spPr>
          <a:xfrm>
            <a:off x="4660900" y="3569335"/>
            <a:ext cx="2870200" cy="1524000"/>
          </a:xfrm>
          <a:prstGeom prst="rect">
            <a:avLst/>
          </a:prstGeom>
          <a:noFill/>
          <a:ln w="12700" cap="flat" cmpd="sng">
            <a:noFill/>
            <a:prstDash val="solid"/>
            <a:round/>
          </a:ln>
        </p:spPr>
        <p:txBody>
          <a:bodyPr vert="horz" wrap="square" lIns="0" tIns="0" rIns="0" bIns="0" rtlCol="0" anchor="ctr" anchorCtr="0"/>
          <a:p>
            <a:pPr marL="177800" indent="-177800" algn="l">
              <a:lnSpc>
                <a:spcPct val="125000"/>
              </a:lnSpc>
              <a:buClr>
                <a:srgbClr val="6C757D"/>
              </a:buClr>
              <a:buChar char="•"/>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一级</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及以下：80%</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177800" indent="-177800" algn="l">
              <a:lnSpc>
                <a:spcPct val="125000"/>
              </a:lnSpc>
              <a:buClr>
                <a:srgbClr val="6C757D"/>
              </a:buClr>
              <a:buChar char="•"/>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二级</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：70% </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
        <p:nvSpPr>
          <p:cNvPr id="52" name="AutoShape 17"/>
          <p:cNvSpPr/>
          <p:nvPr>
            <p:custDataLst>
              <p:tags r:id="rId16"/>
            </p:custDataLst>
          </p:nvPr>
        </p:nvSpPr>
        <p:spPr>
          <a:xfrm>
            <a:off x="8039100" y="2235835"/>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53" name="Picture 18"/>
          <p:cNvPicPr>
            <a:picLocks noChangeAspect="1"/>
          </p:cNvPicPr>
          <p:nvPr>
            <p:custDataLst>
              <p:tags r:id="rId1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93100" y="2489835"/>
            <a:ext cx="457200" cy="457200"/>
          </a:xfrm>
          <a:prstGeom prst="rect">
            <a:avLst/>
          </a:prstGeom>
        </p:spPr>
      </p:pic>
      <p:sp>
        <p:nvSpPr>
          <p:cNvPr id="54" name="AutoShape 19"/>
          <p:cNvSpPr/>
          <p:nvPr>
            <p:custDataLst>
              <p:tags r:id="rId20"/>
            </p:custDataLst>
          </p:nvPr>
        </p:nvSpPr>
        <p:spPr>
          <a:xfrm>
            <a:off x="8293100" y="2997835"/>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年度</a:t>
            </a:r>
            <a:r>
              <a:rPr lang="zh-CN" alt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最高支付</a:t>
            </a:r>
            <a:r>
              <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限额</a:t>
            </a:r>
            <a:endPar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55" name="Connector 20"/>
          <p:cNvCxnSpPr/>
          <p:nvPr>
            <p:custDataLst>
              <p:tags r:id="rId21"/>
            </p:custDataLst>
          </p:nvPr>
        </p:nvCxnSpPr>
        <p:spPr>
          <a:xfrm rot="-15211">
            <a:off x="8293114" y="3435985"/>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56" name="AutoShape 21"/>
          <p:cNvSpPr/>
          <p:nvPr>
            <p:custDataLst>
              <p:tags r:id="rId22"/>
            </p:custDataLst>
          </p:nvPr>
        </p:nvSpPr>
        <p:spPr>
          <a:xfrm>
            <a:off x="8293100" y="3569335"/>
            <a:ext cx="2870200" cy="1524000"/>
          </a:xfrm>
          <a:prstGeom prst="rect">
            <a:avLst/>
          </a:prstGeom>
          <a:noFill/>
          <a:ln w="12700" cap="flat" cmpd="sng">
            <a:noFill/>
            <a:prstDash val="solid"/>
            <a:round/>
          </a:ln>
        </p:spPr>
        <p:txBody>
          <a:bodyPr vert="horz" wrap="square" lIns="0" tIns="0" rIns="0" bIns="0" rtlCol="0" anchor="ctr" anchorCtr="0"/>
          <a:p>
            <a:pPr marL="285750" indent="-285750" algn="l">
              <a:lnSpc>
                <a:spcPct val="125000"/>
              </a:lnSpc>
              <a:buFont typeface="Arial" panose="020B0604020202020204" pitchFamily="34" charset="0"/>
              <a:buChar char="•"/>
              <a:defRPr/>
            </a:pP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高血压</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为</a:t>
            </a:r>
            <a:r>
              <a:rPr 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4</a:t>
            </a:r>
            <a:r>
              <a:rPr 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00元/</a:t>
            </a:r>
            <a:r>
              <a:rPr lang="zh-CN" alt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人</a:t>
            </a:r>
            <a:r>
              <a:rPr lang="en-US" altLang="zh-CN"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r>
              <a:rPr lang="zh-CN" alt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年</a:t>
            </a:r>
            <a:endParaRPr lang="zh-CN" altLang="en-US" sz="1600" b="1" i="0" u="none" strike="noStrike">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285750" indent="-285750" algn="l">
              <a:lnSpc>
                <a:spcPct val="125000"/>
              </a:lnSpc>
              <a:buClrTx/>
              <a:buSzTx/>
              <a:buFont typeface="Arial" panose="020B0604020202020204" pitchFamily="34" charset="0"/>
              <a:buChar char="•"/>
              <a:defRPr/>
            </a:pPr>
            <a:r>
              <a:rPr lang="zh-CN" altLang="en-US" sz="1400" b="1">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糖尿病</a:t>
            </a:r>
            <a:r>
              <a:rPr lang="en-US" sz="1400" b="1">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为</a:t>
            </a:r>
            <a:r>
              <a:rPr lang="en-US" sz="1600" b="1">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rPr>
              <a:t>600元/人·年</a:t>
            </a:r>
            <a:endParaRPr lang="en-US" sz="1600" b="1">
              <a:solidFill>
                <a:srgbClr val="004CC0"/>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285750" indent="-285750" algn="l">
              <a:lnSpc>
                <a:spcPct val="125000"/>
              </a:lnSpc>
              <a:buClrTx/>
              <a:buSzTx/>
              <a:buFont typeface="Arial" panose="020B0604020202020204" pitchFamily="34" charset="0"/>
              <a:buChar char="•"/>
              <a:defRPr/>
            </a:pPr>
            <a:r>
              <a:rPr lang="zh-CN" altLang="en-US" sz="1400" b="1">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同时患有两种疾病的，待遇可同时享受</a:t>
            </a:r>
            <a:endParaRPr lang="zh-CN" altLang="en-US" sz="1400" b="1">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indent="0" algn="l">
              <a:lnSpc>
                <a:spcPct val="125000"/>
              </a:lnSpc>
              <a:defRPr/>
            </a:pPr>
            <a:endParaRPr lang="en-US" sz="1100" b="1">
              <a:latin typeface="Times New Roman" panose="02020603050405020304" charset="0"/>
              <a:ea typeface="楷体_GB2312" panose="02010609030101010101" charset="-122"/>
              <a:cs typeface="Times New Roman" panose="02020603050405020304"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门诊慢性病与门诊特殊疾病待遇</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16" name="AutoShape 16"/>
          <p:cNvSpPr/>
          <p:nvPr/>
        </p:nvSpPr>
        <p:spPr>
          <a:xfrm>
            <a:off x="698500" y="1677035"/>
            <a:ext cx="5143500" cy="4318000"/>
          </a:xfrm>
          <a:prstGeom prst="roundRect">
            <a:avLst>
              <a:gd name="adj" fmla="val 2941"/>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17"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500" y="1931035"/>
            <a:ext cx="355600" cy="355600"/>
          </a:xfrm>
          <a:prstGeom prst="rect">
            <a:avLst/>
          </a:prstGeom>
        </p:spPr>
      </p:pic>
      <p:sp>
        <p:nvSpPr>
          <p:cNvPr id="18" name="AutoShape 18"/>
          <p:cNvSpPr/>
          <p:nvPr/>
        </p:nvSpPr>
        <p:spPr>
          <a:xfrm>
            <a:off x="1397000" y="1905635"/>
            <a:ext cx="3810000" cy="4064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rPr>
              <a:t>门诊慢性病待遇</a:t>
            </a:r>
            <a:endParaRPr lang="en-US" sz="20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endParaRPr>
          </a:p>
        </p:txBody>
      </p:sp>
      <p:cxnSp>
        <p:nvCxnSpPr>
          <p:cNvPr id="19" name="Connector 19"/>
          <p:cNvCxnSpPr/>
          <p:nvPr/>
        </p:nvCxnSpPr>
        <p:spPr>
          <a:xfrm rot="-9418">
            <a:off x="952509" y="2369185"/>
            <a:ext cx="4635500" cy="12700"/>
          </a:xfrm>
          <a:prstGeom prst="line">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2500" y="2629535"/>
            <a:ext cx="304800" cy="304800"/>
          </a:xfrm>
          <a:prstGeom prst="rect">
            <a:avLst/>
          </a:prstGeom>
        </p:spPr>
      </p:pic>
      <p:sp>
        <p:nvSpPr>
          <p:cNvPr id="21" name="AutoShape 21"/>
          <p:cNvSpPr/>
          <p:nvPr/>
        </p:nvSpPr>
        <p:spPr>
          <a:xfrm>
            <a:off x="1397000" y="2629535"/>
            <a:ext cx="4064000" cy="3048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rPr>
              <a:t>起付标准</a:t>
            </a:r>
            <a:endPar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endParaRPr>
          </a:p>
        </p:txBody>
      </p:sp>
      <p:sp>
        <p:nvSpPr>
          <p:cNvPr id="3" name="AutoShape 22"/>
          <p:cNvSpPr/>
          <p:nvPr/>
        </p:nvSpPr>
        <p:spPr>
          <a:xfrm>
            <a:off x="1397000" y="2947035"/>
            <a:ext cx="4064000" cy="381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0D47A1"/>
                </a:solidFill>
                <a:latin typeface="Times New Roman" panose="02020603050405020304" charset="0"/>
                <a:ea typeface="Noto Sans SC" panose="020B0200000000000000" charset="-122"/>
                <a:cs typeface="Times New Roman" panose="02020603050405020304" charset="0"/>
                <a:sym typeface="Noto Sans SC" panose="020B0200000000000000" charset="-122"/>
              </a:rPr>
              <a:t>300 元</a:t>
            </a:r>
            <a:endParaRPr lang="en-US" sz="2000" b="1" i="0" u="none" strike="noStrike">
              <a:solidFill>
                <a:srgbClr val="0D47A1"/>
              </a:solidFill>
              <a:latin typeface="Times New Roman" panose="02020603050405020304" charset="0"/>
              <a:ea typeface="Noto Sans SC" panose="020B0200000000000000" charset="-122"/>
              <a:cs typeface="Times New Roman" panose="02020603050405020304" charset="0"/>
              <a:sym typeface="Noto Sans SC" panose="020B0200000000000000" charset="-122"/>
            </a:endParaRPr>
          </a:p>
        </p:txBody>
      </p:sp>
      <p:pic>
        <p:nvPicPr>
          <p:cNvPr id="4"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 y="3455035"/>
            <a:ext cx="304800" cy="304800"/>
          </a:xfrm>
          <a:prstGeom prst="rect">
            <a:avLst/>
          </a:prstGeom>
        </p:spPr>
      </p:pic>
      <p:sp>
        <p:nvSpPr>
          <p:cNvPr id="5" name="AutoShape 24"/>
          <p:cNvSpPr/>
          <p:nvPr/>
        </p:nvSpPr>
        <p:spPr>
          <a:xfrm>
            <a:off x="1397000" y="3455035"/>
            <a:ext cx="40640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rPr>
              <a:t>支付比例</a:t>
            </a:r>
            <a:endPar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endParaRPr>
          </a:p>
        </p:txBody>
      </p:sp>
      <p:sp>
        <p:nvSpPr>
          <p:cNvPr id="6" name="AutoShape 25"/>
          <p:cNvSpPr/>
          <p:nvPr/>
        </p:nvSpPr>
        <p:spPr>
          <a:xfrm>
            <a:off x="1397000" y="3772535"/>
            <a:ext cx="4064000" cy="381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chemeClr val="tx1"/>
                </a:solidFill>
                <a:latin typeface="Times New Roman" panose="02020603050405020304" charset="0"/>
                <a:ea typeface="仿宋_GB2312" panose="02010609030101010101" charset="-122"/>
                <a:cs typeface="Noto Sans SC" panose="020B0200000000000000" charset="-122"/>
                <a:sym typeface="Noto Sans SC" panose="020B0200000000000000" charset="-122"/>
              </a:rPr>
              <a:t>65%</a:t>
            </a:r>
            <a:endParaRPr lang="en-US" sz="1400" b="1" i="0" u="none" strike="noStrike">
              <a:solidFill>
                <a:schemeClr val="tx1"/>
              </a:solidFill>
              <a:latin typeface="Times New Roman" panose="02020603050405020304" charset="0"/>
              <a:ea typeface="仿宋_GB2312" panose="02010609030101010101" charset="-122"/>
              <a:cs typeface="Noto Sans SC" panose="020B0200000000000000" charset="-122"/>
              <a:sym typeface="Noto Sans SC" panose="020B0200000000000000" charset="-122"/>
            </a:endParaRPr>
          </a:p>
        </p:txBody>
      </p:sp>
      <p:pic>
        <p:nvPicPr>
          <p:cNvPr id="7"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500" y="4280535"/>
            <a:ext cx="304800" cy="304800"/>
          </a:xfrm>
          <a:prstGeom prst="rect">
            <a:avLst/>
          </a:prstGeom>
        </p:spPr>
      </p:pic>
      <p:sp>
        <p:nvSpPr>
          <p:cNvPr id="8" name="AutoShape 27"/>
          <p:cNvSpPr/>
          <p:nvPr/>
        </p:nvSpPr>
        <p:spPr>
          <a:xfrm>
            <a:off x="1397000" y="4280535"/>
            <a:ext cx="40640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400"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rPr>
              <a:t>年度最高支付限额</a:t>
            </a:r>
            <a:endParaRPr lang="en-US" sz="1400" b="1" i="0" u="none" strike="noStrike">
              <a:solidFill>
                <a:srgbClr val="607D8B"/>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
        <p:nvSpPr>
          <p:cNvPr id="9" name="AutoShape 28"/>
          <p:cNvSpPr/>
          <p:nvPr/>
        </p:nvSpPr>
        <p:spPr>
          <a:xfrm>
            <a:off x="1397000" y="4653915"/>
            <a:ext cx="4064000" cy="823595"/>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chemeClr val="tx1"/>
                </a:solidFill>
                <a:latin typeface="Times New Roman" panose="02020603050405020304" charset="0"/>
                <a:ea typeface="仿宋_GB2312" panose="02010609030101010101" charset="-122"/>
                <a:cs typeface="Times New Roman" panose="02020603050405020304" charset="0"/>
                <a:sym typeface="Noto Sans SC" panose="020B0200000000000000" charset="-122"/>
              </a:rPr>
              <a:t>3000 元</a:t>
            </a:r>
            <a:endParaRPr lang="en-US" sz="1100">
              <a:latin typeface="Times New Roman" panose="02020603050405020304" charset="0"/>
              <a:cs typeface="Times New Roman" panose="02020603050405020304" charset="0"/>
            </a:endParaRPr>
          </a:p>
          <a:p>
            <a:pPr indent="0" algn="l">
              <a:lnSpc>
                <a:spcPct val="125000"/>
              </a:lnSpc>
            </a:pPr>
            <a:endParaRPr lang="en-US" sz="1200" b="1" i="0" u="none" strike="noStrike">
              <a:solidFill>
                <a:srgbClr val="9E9E9E"/>
              </a:solidFill>
              <a:latin typeface="Times New Roman" panose="02020603050405020304" charset="0"/>
              <a:ea typeface="Noto Sans SC" panose="020B0200000000000000" charset="-122"/>
              <a:cs typeface="Times New Roman" panose="02020603050405020304" charset="0"/>
              <a:sym typeface="Noto Sans SC" panose="020B0200000000000000" charset="-122"/>
            </a:endParaRPr>
          </a:p>
        </p:txBody>
      </p:sp>
      <p:sp>
        <p:nvSpPr>
          <p:cNvPr id="10" name="AutoShape 3"/>
          <p:cNvSpPr/>
          <p:nvPr/>
        </p:nvSpPr>
        <p:spPr>
          <a:xfrm>
            <a:off x="6320155" y="1677035"/>
            <a:ext cx="5143500" cy="4318000"/>
          </a:xfrm>
          <a:prstGeom prst="roundRect">
            <a:avLst>
              <a:gd name="adj" fmla="val 2941"/>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15" name="AutoShape 8"/>
          <p:cNvSpPr/>
          <p:nvPr/>
        </p:nvSpPr>
        <p:spPr>
          <a:xfrm>
            <a:off x="6859905" y="1905635"/>
            <a:ext cx="4064000" cy="3718560"/>
          </a:xfrm>
          <a:prstGeom prst="rect">
            <a:avLst/>
          </a:prstGeom>
          <a:noFill/>
          <a:ln w="12700" cap="flat" cmpd="sng">
            <a:noFill/>
            <a:prstDash val="solid"/>
            <a:round/>
          </a:ln>
        </p:spPr>
        <p:txBody>
          <a:bodyPr vert="horz" wrap="square" lIns="0" tIns="0" rIns="0" bIns="0" rtlCol="0" anchor="ctr" anchorCtr="0"/>
          <a:p>
            <a:pPr indent="0" algn="l">
              <a:lnSpc>
                <a:spcPct val="155000"/>
              </a:lnSpc>
              <a:buClrTx/>
              <a:buSzTx/>
              <a:buFont typeface="Wingdings" panose="05000000000000000000" charset="0"/>
              <a:buNone/>
              <a:defRPr/>
            </a:pPr>
            <a:r>
              <a:rPr lang="en-US" altLang="zh-CN"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①慢性肾功能不全（Ⅲ期以上）②肝硬化失代偿期</a:t>
            </a:r>
            <a:r>
              <a:rPr lang="zh-CN" altLang="en-US"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③糖尿病合并症④肺源性心脏病（慢性心力衰竭）⑤脑血管病后遗症（合并肢体功能障碍）⑥冠心病（心功能不全3级以上）⑦风湿性心脏病（心功能不全3级以上）⑧</a:t>
            </a:r>
            <a:r>
              <a:rPr lang="en-US" altLang="zh-CN"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高血压（Ⅲ期以上）⑨慢性阻塞性肺疾病⑩再生性障碍性贫血⑪房颤⑫系统性红斑狼疮⑬癫痫⑭类风湿性关节炎（有严重肢体功能障碍）⑮慢性病毒性肝炎⑯布鲁氏菌病⑰艾滋病⑱帕金森氏病⑲支气管哮喘⑳重症肌无力</a:t>
            </a:r>
            <a:endParaRPr lang="zh-CN" altLang="en-US"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0"/>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门诊慢性病与门诊特殊疾病待遇</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10" name="AutoShape 3"/>
          <p:cNvSpPr/>
          <p:nvPr/>
        </p:nvSpPr>
        <p:spPr>
          <a:xfrm>
            <a:off x="645160" y="899160"/>
            <a:ext cx="5143500" cy="4318000"/>
          </a:xfrm>
          <a:prstGeom prst="roundRect">
            <a:avLst>
              <a:gd name="adj" fmla="val 2941"/>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11"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9960" y="1203960"/>
            <a:ext cx="355600" cy="355600"/>
          </a:xfrm>
          <a:prstGeom prst="rect">
            <a:avLst/>
          </a:prstGeom>
        </p:spPr>
      </p:pic>
      <p:sp>
        <p:nvSpPr>
          <p:cNvPr id="12" name="AutoShape 5"/>
          <p:cNvSpPr/>
          <p:nvPr/>
        </p:nvSpPr>
        <p:spPr>
          <a:xfrm>
            <a:off x="1407160" y="1178560"/>
            <a:ext cx="3810000" cy="4064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rPr>
              <a:t>门诊特殊疾病待遇</a:t>
            </a:r>
            <a:endParaRPr lang="en-US" sz="2000" b="1" i="0" u="none" strike="noStrike">
              <a:solidFill>
                <a:srgbClr val="0D47A1"/>
              </a:solidFill>
              <a:latin typeface="Times New Roman" panose="02020603050405020304" charset="0"/>
              <a:ea typeface="黑体" panose="02010609060101010101" charset="-122"/>
              <a:cs typeface="Noto Sans SC" panose="020B0200000000000000" charset="-122"/>
              <a:sym typeface="Noto Sans SC" panose="020B0200000000000000" charset="-122"/>
            </a:endParaRPr>
          </a:p>
        </p:txBody>
      </p:sp>
      <p:cxnSp>
        <p:nvCxnSpPr>
          <p:cNvPr id="13" name="Connector 6"/>
          <p:cNvCxnSpPr/>
          <p:nvPr/>
        </p:nvCxnSpPr>
        <p:spPr>
          <a:xfrm rot="-9629">
            <a:off x="949969" y="1654810"/>
            <a:ext cx="4533900" cy="12700"/>
          </a:xfrm>
          <a:prstGeom prst="straightConnector1">
            <a:avLst/>
          </a:prstGeom>
          <a:solidFill>
            <a:srgbClr val="DEE0E3">
              <a:alpha val="100000"/>
            </a:srgbClr>
          </a:solidFill>
          <a:ln w="12700" cap="flat" cmpd="sng">
            <a:solidFill>
              <a:srgbClr val="EEEEEE">
                <a:alpha val="100000"/>
              </a:srgbClr>
            </a:solidFill>
            <a:prstDash val="solid"/>
            <a:round/>
            <a:headEnd type="none" w="med" len="med"/>
            <a:tailEnd type="none" w="med" len="med"/>
          </a:ln>
        </p:spPr>
      </p:cxnSp>
      <p:pic>
        <p:nvPicPr>
          <p:cNvPr id="14"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9960" y="1915160"/>
            <a:ext cx="304800" cy="304800"/>
          </a:xfrm>
          <a:prstGeom prst="rect">
            <a:avLst/>
          </a:prstGeom>
        </p:spPr>
      </p:pic>
      <p:sp>
        <p:nvSpPr>
          <p:cNvPr id="15" name="AutoShape 8"/>
          <p:cNvSpPr/>
          <p:nvPr/>
        </p:nvSpPr>
        <p:spPr>
          <a:xfrm>
            <a:off x="1381760" y="1889760"/>
            <a:ext cx="40640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rPr>
              <a:t>起付标准</a:t>
            </a:r>
            <a:endPar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endParaRPr>
          </a:p>
        </p:txBody>
      </p:sp>
      <p:sp>
        <p:nvSpPr>
          <p:cNvPr id="48" name="AutoShape 9"/>
          <p:cNvSpPr/>
          <p:nvPr/>
        </p:nvSpPr>
        <p:spPr>
          <a:xfrm>
            <a:off x="1381760" y="2219960"/>
            <a:ext cx="4064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2000" b="1" i="0" u="none" strike="noStrike">
                <a:solidFill>
                  <a:srgbClr val="0D47A1"/>
                </a:solidFill>
                <a:latin typeface="Times New Roman" panose="02020603050405020304" charset="0"/>
                <a:ea typeface="Noto Sans SC" panose="020B0200000000000000" charset="-122"/>
                <a:cs typeface="Times New Roman" panose="02020603050405020304" charset="0"/>
                <a:sym typeface="Noto Sans SC" panose="020B0200000000000000" charset="-122"/>
              </a:rPr>
              <a:t>400 元</a:t>
            </a:r>
            <a:endParaRPr lang="en-US" sz="1400" b="1" i="0" u="none" strike="noStrike">
              <a:solidFill>
                <a:schemeClr val="tx1"/>
              </a:solidFill>
              <a:latin typeface="Times New Roman" panose="02020603050405020304" charset="0"/>
              <a:ea typeface="仿宋_GB2312" panose="02010609030101010101" charset="-122"/>
              <a:cs typeface="Times New Roman" panose="02020603050405020304" charset="0"/>
              <a:sym typeface="Noto Sans SC" panose="020B0200000000000000" charset="-122"/>
            </a:endParaRPr>
          </a:p>
        </p:txBody>
      </p:sp>
      <p:pic>
        <p:nvPicPr>
          <p:cNvPr id="49"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9960" y="2804160"/>
            <a:ext cx="304800" cy="304800"/>
          </a:xfrm>
          <a:prstGeom prst="rect">
            <a:avLst/>
          </a:prstGeom>
        </p:spPr>
      </p:pic>
      <p:sp>
        <p:nvSpPr>
          <p:cNvPr id="50" name="AutoShape 11"/>
          <p:cNvSpPr/>
          <p:nvPr/>
        </p:nvSpPr>
        <p:spPr>
          <a:xfrm>
            <a:off x="1381760" y="2778760"/>
            <a:ext cx="40640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rPr>
              <a:t>支付比例政策</a:t>
            </a:r>
            <a:endPar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endParaRPr>
          </a:p>
        </p:txBody>
      </p:sp>
      <p:sp>
        <p:nvSpPr>
          <p:cNvPr id="51" name="AutoShape 12"/>
          <p:cNvSpPr/>
          <p:nvPr/>
        </p:nvSpPr>
        <p:spPr>
          <a:xfrm>
            <a:off x="1381760" y="3108960"/>
            <a:ext cx="4064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chemeClr val="tx1"/>
                </a:solidFill>
                <a:latin typeface="Times New Roman" panose="02020603050405020304" charset="0"/>
                <a:ea typeface="仿宋_GB2312" panose="02010609030101010101" charset="-122"/>
                <a:cs typeface="Noto Sans SC" panose="020B0200000000000000" charset="-122"/>
                <a:sym typeface="Noto Sans SC" panose="020B0200000000000000" charset="-122"/>
              </a:rPr>
              <a:t>报销比例与住院支付比例保持一致。</a:t>
            </a:r>
            <a:endParaRPr lang="en-US" sz="1400" b="1" i="0" u="none" strike="noStrike">
              <a:solidFill>
                <a:schemeClr val="tx1"/>
              </a:solidFill>
              <a:latin typeface="Times New Roman" panose="02020603050405020304" charset="0"/>
              <a:ea typeface="仿宋_GB2312" panose="02010609030101010101" charset="-122"/>
              <a:cs typeface="Noto Sans SC" panose="020B0200000000000000" charset="-122"/>
              <a:sym typeface="Noto Sans SC" panose="020B0200000000000000" charset="-122"/>
            </a:endParaRPr>
          </a:p>
        </p:txBody>
      </p:sp>
      <p:pic>
        <p:nvPicPr>
          <p:cNvPr id="52"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9960" y="3693160"/>
            <a:ext cx="304800" cy="304800"/>
          </a:xfrm>
          <a:prstGeom prst="rect">
            <a:avLst/>
          </a:prstGeom>
        </p:spPr>
      </p:pic>
      <p:sp>
        <p:nvSpPr>
          <p:cNvPr id="53" name="AutoShape 14"/>
          <p:cNvSpPr/>
          <p:nvPr/>
        </p:nvSpPr>
        <p:spPr>
          <a:xfrm>
            <a:off x="1381760" y="3667760"/>
            <a:ext cx="4064000" cy="3048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rPr>
              <a:t>部分病种限额</a:t>
            </a:r>
            <a:endParaRPr lang="en-US" sz="1400" b="1" i="0" u="none" strike="noStrike">
              <a:solidFill>
                <a:srgbClr val="607D8B"/>
              </a:solidFill>
              <a:latin typeface="Times New Roman" panose="02020603050405020304" charset="0"/>
              <a:ea typeface="楷体_GB2312" panose="02010609030101010101" charset="-122"/>
              <a:cs typeface="Noto Sans SC" panose="020B0200000000000000" charset="-122"/>
              <a:sym typeface="Noto Sans SC" panose="020B0200000000000000" charset="-122"/>
            </a:endParaRPr>
          </a:p>
        </p:txBody>
      </p:sp>
      <p:sp>
        <p:nvSpPr>
          <p:cNvPr id="54" name="AutoShape 15"/>
          <p:cNvSpPr/>
          <p:nvPr/>
        </p:nvSpPr>
        <p:spPr>
          <a:xfrm>
            <a:off x="1381760" y="3997960"/>
            <a:ext cx="4064000" cy="508000"/>
          </a:xfrm>
          <a:prstGeom prst="rect">
            <a:avLst/>
          </a:prstGeom>
          <a:noFill/>
          <a:ln w="12700" cap="flat" cmpd="sng">
            <a:noFill/>
            <a:prstDash val="solid"/>
            <a:round/>
          </a:ln>
        </p:spPr>
        <p:txBody>
          <a:bodyPr vert="horz" wrap="square" lIns="0" tIns="0" rIns="0" bIns="0" rtlCol="0" anchor="ctr" anchorCtr="0"/>
          <a:p>
            <a:pPr indent="0" algn="l">
              <a:lnSpc>
                <a:spcPct val="125000"/>
              </a:lnSpc>
              <a:defRPr/>
            </a:pPr>
            <a:r>
              <a:rPr lang="en-US" sz="1400" b="1" i="0" u="none" strike="noStrike">
                <a:solidFill>
                  <a:schemeClr val="tx1"/>
                </a:solidFill>
                <a:latin typeface="仿宋_GB2312" panose="02010609030101010101" charset="-122"/>
                <a:ea typeface="仿宋_GB2312" panose="02010609030101010101" charset="-122"/>
                <a:cs typeface="仿宋_GB2312" panose="02010609030101010101" charset="-122"/>
                <a:sym typeface="Noto Sans SC" panose="020B0200000000000000" charset="-122"/>
              </a:rPr>
              <a:t>特定病种设定年度支付限额，例如糖尿病胰岛素治疗年度限额 3000 元。</a:t>
            </a:r>
            <a:endParaRPr lang="en-US" sz="1400" b="1" i="0" u="none" strike="noStrike">
              <a:solidFill>
                <a:schemeClr val="tx1"/>
              </a:solidFill>
              <a:latin typeface="仿宋_GB2312" panose="02010609030101010101" charset="-122"/>
              <a:ea typeface="仿宋_GB2312" panose="02010609030101010101" charset="-122"/>
              <a:cs typeface="仿宋_GB2312" panose="02010609030101010101" charset="-122"/>
              <a:sym typeface="Noto Sans SC" panose="020B0200000000000000" charset="-122"/>
            </a:endParaRPr>
          </a:p>
        </p:txBody>
      </p:sp>
      <p:sp>
        <p:nvSpPr>
          <p:cNvPr id="23" name="AutoShape 3"/>
          <p:cNvSpPr/>
          <p:nvPr/>
        </p:nvSpPr>
        <p:spPr>
          <a:xfrm>
            <a:off x="6320155" y="958850"/>
            <a:ext cx="5143500" cy="4318000"/>
          </a:xfrm>
          <a:prstGeom prst="roundRect">
            <a:avLst>
              <a:gd name="adj" fmla="val 2941"/>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sp>
        <p:nvSpPr>
          <p:cNvPr id="24" name="AutoShape 8"/>
          <p:cNvSpPr/>
          <p:nvPr/>
        </p:nvSpPr>
        <p:spPr>
          <a:xfrm>
            <a:off x="6859905" y="958850"/>
            <a:ext cx="4064000" cy="4318000"/>
          </a:xfrm>
          <a:prstGeom prst="rect">
            <a:avLst/>
          </a:prstGeom>
          <a:noFill/>
          <a:ln w="12700" cap="flat" cmpd="sng">
            <a:noFill/>
            <a:prstDash val="solid"/>
            <a:round/>
          </a:ln>
        </p:spPr>
        <p:txBody>
          <a:bodyPr vert="horz" wrap="square" lIns="0" tIns="0" rIns="0" bIns="0" rtlCol="0" anchor="ctr" anchorCtr="0"/>
          <a:p>
            <a:pPr marL="285750" indent="-285750" algn="l">
              <a:lnSpc>
                <a:spcPct val="185000"/>
              </a:lnSpc>
              <a:buClrTx/>
              <a:buSzTx/>
              <a:buFont typeface="Wingdings" panose="05000000000000000000" charset="0"/>
              <a:buChar char=""/>
              <a:defRPr/>
            </a:pPr>
            <a:r>
              <a:rPr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①恶性肿瘤门诊放化疗②尿毒症③器官移植术后抗排异治疗④肺结核⑤血友病⑥重性精神病药物维持治疗⑦糖尿病胰岛素治疗起付标准为400元，支付比例与职工住院支付比例相同。</a:t>
            </a:r>
            <a:endParaRPr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285750" indent="-285750" algn="l">
              <a:lnSpc>
                <a:spcPct val="185000"/>
              </a:lnSpc>
              <a:buClrTx/>
              <a:buSzTx/>
              <a:buFont typeface="Wingdings" panose="05000000000000000000" charset="0"/>
              <a:buChar char=""/>
              <a:defRPr/>
            </a:pPr>
            <a:r>
              <a:rPr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糖尿病胰岛素治疗最高限额3000元</a:t>
            </a:r>
            <a:r>
              <a:rPr lang="zh-CN"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lang="zh-CN"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285750" indent="-285750" algn="l">
              <a:lnSpc>
                <a:spcPct val="185000"/>
              </a:lnSpc>
              <a:buClrTx/>
              <a:buSzTx/>
              <a:buFont typeface="Wingdings" panose="05000000000000000000" charset="0"/>
              <a:buChar char=""/>
              <a:defRPr/>
            </a:pPr>
            <a:r>
              <a:rPr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尿毒症透析</a:t>
            </a:r>
            <a:r>
              <a:rPr lang="zh-CN" sz="1400" b="1">
                <a:latin typeface="Times New Roman" panose="02020603050405020304" charset="0"/>
                <a:ea typeface="楷体_GB2312" panose="02010609030101010101" charset="-122"/>
                <a:cs typeface="Times New Roman" panose="02020603050405020304" charset="0"/>
                <a:sym typeface="Noto Sans SC" panose="020B0200000000000000" charset="-122"/>
              </a:rPr>
              <a:t>政策另行制定</a:t>
            </a:r>
            <a:r>
              <a:rPr lang="zh-CN"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rPr>
              <a:t>。</a:t>
            </a:r>
            <a:endParaRPr sz="1400" b="1" i="0" u="none" strike="noStrike">
              <a:solidFill>
                <a:schemeClr val="tx1"/>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
        <p:nvSpPr>
          <p:cNvPr id="33" name="AutoShape 3"/>
          <p:cNvSpPr/>
          <p:nvPr/>
        </p:nvSpPr>
        <p:spPr>
          <a:xfrm>
            <a:off x="645795" y="5430520"/>
            <a:ext cx="10818495" cy="1044575"/>
          </a:xfrm>
          <a:prstGeom prst="roundRect">
            <a:avLst>
              <a:gd name="adj" fmla="val 2941"/>
            </a:avLst>
          </a:prstGeom>
          <a:solidFill>
            <a:srgbClr val="FFFFFF">
              <a:alpha val="100000"/>
            </a:srgbClr>
          </a:solidFill>
          <a:ln w="25400" cap="flat" cmpd="sng">
            <a:noFill/>
            <a:prstDash val="solid"/>
            <a:round/>
          </a:ln>
          <a:effectLst>
            <a:outerShdw blurRad="127000" dist="50800" dir="5400000" algn="tl" rotWithShape="0">
              <a:srgbClr val="000000">
                <a:alpha val="8000"/>
              </a:srgbClr>
            </a:outerShdw>
          </a:effectLst>
        </p:spPr>
        <p:txBody>
          <a:bodyPr vert="horz" wrap="square" lIns="63500" tIns="63500" rIns="63500" bIns="63500" rtlCol="0" anchor="ctr"/>
          <a:p>
            <a:pPr algn="just">
              <a:defRPr/>
            </a:pPr>
            <a:r>
              <a:rPr sz="1600" b="1">
                <a:latin typeface="Times New Roman" panose="02020603050405020304" charset="0"/>
                <a:ea typeface="楷体_GB2312" panose="02010609030101010101" charset="-122"/>
                <a:cs typeface="Times New Roman" panose="02020603050405020304" charset="0"/>
              </a:rPr>
              <a:t>门诊医疗费用计入参保人员个人年度最高支付限额，设置限额的门诊特殊疾病（治疗）、门诊慢性病年限额按季度管理，按季度平均支付，不滚存、不结转。</a:t>
            </a:r>
            <a:endParaRPr sz="1600" b="1">
              <a:latin typeface="Times New Roman" panose="02020603050405020304" charset="0"/>
              <a:ea typeface="楷体_GB2312" panose="02010609030101010101" charset="-122"/>
              <a:cs typeface="Times New Roman" panose="02020603050405020304"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4F6"/>
        </a:solidFill>
        <a:effectLst/>
      </p:bgPr>
    </p:bg>
    <p:spTree>
      <p:nvGrpSpPr>
        <p:cNvPr id="1" name=""/>
        <p:cNvGrpSpPr/>
        <p:nvPr/>
      </p:nvGrpSpPr>
      <p:grpSpPr>
        <a:xfrm>
          <a:off x="0" y="0"/>
          <a:ext cx="0" cy="0"/>
          <a:chOff x="0" y="0"/>
          <a:chExt cx="0" cy="0"/>
        </a:xfrm>
      </p:grpSpPr>
      <p:pic>
        <p:nvPicPr>
          <p:cNvPr id="2" name="Image 0" descr="https://kimi-img.moonshot.cn/pub/slides/slides_tmpl/image/25-10-09-17:19:43-d3jnsbos8jdo4os5dm3g.jpg"/>
          <p:cNvPicPr>
            <a:picLocks noChangeAspect="1"/>
          </p:cNvPicPr>
          <p:nvPr/>
        </p:nvPicPr>
        <p:blipFill>
          <a:blip r:embed="rId1"/>
          <a:stretch>
            <a:fillRect/>
          </a:stretch>
        </p:blipFill>
        <p:spPr>
          <a:xfrm>
            <a:off x="0" y="13335"/>
            <a:ext cx="12192000" cy="6858000"/>
          </a:xfrm>
          <a:prstGeom prst="rect">
            <a:avLst/>
          </a:prstGeom>
        </p:spPr>
      </p:pic>
      <p:sp>
        <p:nvSpPr>
          <p:cNvPr id="26" name="文本框 25"/>
          <p:cNvSpPr txBox="1"/>
          <p:nvPr/>
        </p:nvSpPr>
        <p:spPr>
          <a:xfrm>
            <a:off x="1200150" y="358775"/>
            <a:ext cx="3384550" cy="368300"/>
          </a:xfrm>
          <a:prstGeom prst="rect">
            <a:avLst/>
          </a:prstGeom>
          <a:noFill/>
          <a:ln w="25400">
            <a:solidFill>
              <a:srgbClr val="4892D0"/>
            </a:solidFill>
          </a:ln>
          <a:effectLst/>
        </p:spPr>
        <p:style>
          <a:lnRef idx="1">
            <a:schemeClr val="accent5"/>
          </a:lnRef>
          <a:fillRef idx="2">
            <a:schemeClr val="accent5"/>
          </a:fillRef>
          <a:effectRef idx="1">
            <a:schemeClr val="accent5"/>
          </a:effectRef>
          <a:fontRef idx="minor">
            <a:schemeClr val="dk1"/>
          </a:fontRef>
        </p:style>
        <p:txBody>
          <a:bodyPr wrap="square" rtlCol="0">
            <a:spAutoFit/>
          </a:bodyPr>
          <a:p>
            <a:pPr fontAlgn="auto">
              <a:lnSpc>
                <a:spcPct val="100000"/>
              </a:lnSpc>
              <a:spcBef>
                <a:spcPts val="600"/>
              </a:spcBef>
              <a:spcAft>
                <a:spcPts val="600"/>
              </a:spcAft>
            </a:pPr>
            <a:r>
              <a:rPr lang="zh-CN" altLang="en-US">
                <a:latin typeface="Times New Roman" panose="02020603050405020304" charset="0"/>
                <a:ea typeface="黑体" panose="02010609060101010101" charset="-122"/>
                <a:sym typeface="+mn-ea"/>
              </a:rPr>
              <a:t>住院待遇</a:t>
            </a:r>
            <a:endParaRPr lang="zh-CN" altLang="en-US">
              <a:latin typeface="Times New Roman" panose="02020603050405020304" charset="0"/>
              <a:ea typeface="黑体" panose="02010609060101010101" charset="-122"/>
              <a:sym typeface="+mn-ea"/>
            </a:endParaRPr>
          </a:p>
        </p:txBody>
      </p:sp>
      <p:sp>
        <p:nvSpPr>
          <p:cNvPr id="27" name="Shape 0"/>
          <p:cNvSpPr/>
          <p:nvPr/>
        </p:nvSpPr>
        <p:spPr>
          <a:xfrm>
            <a:off x="780415" y="6629400"/>
            <a:ext cx="163338" cy="153035"/>
          </a:xfrm>
          <a:prstGeom prst="rect">
            <a:avLst/>
          </a:prstGeom>
          <a:solidFill>
            <a:srgbClr val="004CC0"/>
          </a:solidFill>
        </p:spPr>
      </p:sp>
      <p:sp>
        <p:nvSpPr>
          <p:cNvPr id="28" name="Text 1"/>
          <p:cNvSpPr/>
          <p:nvPr/>
        </p:nvSpPr>
        <p:spPr>
          <a:xfrm>
            <a:off x="780415"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29" name="Shape 2"/>
          <p:cNvSpPr/>
          <p:nvPr/>
        </p:nvSpPr>
        <p:spPr>
          <a:xfrm>
            <a:off x="1054346" y="6629400"/>
            <a:ext cx="163338" cy="153035"/>
          </a:xfrm>
          <a:prstGeom prst="rect">
            <a:avLst/>
          </a:prstGeom>
          <a:solidFill>
            <a:srgbClr val="004CC0"/>
          </a:solidFill>
        </p:spPr>
      </p:sp>
      <p:sp>
        <p:nvSpPr>
          <p:cNvPr id="30" name="Text 3"/>
          <p:cNvSpPr/>
          <p:nvPr/>
        </p:nvSpPr>
        <p:spPr>
          <a:xfrm>
            <a:off x="1054346"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31" name="Shape 4"/>
          <p:cNvSpPr/>
          <p:nvPr/>
        </p:nvSpPr>
        <p:spPr>
          <a:xfrm>
            <a:off x="1328277" y="6629400"/>
            <a:ext cx="163338" cy="153035"/>
          </a:xfrm>
          <a:prstGeom prst="rect">
            <a:avLst/>
          </a:prstGeom>
          <a:solidFill>
            <a:srgbClr val="004CC0"/>
          </a:solidFill>
        </p:spPr>
      </p:sp>
      <p:sp>
        <p:nvSpPr>
          <p:cNvPr id="32" name="Text 5"/>
          <p:cNvSpPr/>
          <p:nvPr/>
        </p:nvSpPr>
        <p:spPr>
          <a:xfrm>
            <a:off x="1328277" y="6629400"/>
            <a:ext cx="163338" cy="153035"/>
          </a:xfrm>
          <a:prstGeom prst="rect">
            <a:avLst/>
          </a:prstGeom>
          <a:noFill/>
        </p:spPr>
        <p:txBody>
          <a:bodyPr wrap="square" lIns="45720" tIns="91440" rIns="91440" bIns="45720" rtlCol="0" anchor="ctr"/>
          <a:lstStyle/>
          <a:p>
            <a:pPr>
              <a:lnSpc>
                <a:spcPct val="100000"/>
              </a:lnSpc>
            </a:pPr>
            <a:endParaRPr lang="en-US" sz="1600" dirty="0">
              <a:latin typeface="Times New Roman" panose="02020603050405020304" charset="0"/>
              <a:cs typeface="Times New Roman" panose="02020603050405020304" charset="0"/>
            </a:endParaRPr>
          </a:p>
        </p:txBody>
      </p:sp>
      <p:sp>
        <p:nvSpPr>
          <p:cNvPr id="16" name="AutoShape 7"/>
          <p:cNvSpPr/>
          <p:nvPr>
            <p:custDataLst>
              <p:tags r:id="rId2"/>
            </p:custDataLst>
          </p:nvPr>
        </p:nvSpPr>
        <p:spPr>
          <a:xfrm>
            <a:off x="1054100" y="2235835"/>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17" name="Picture 8"/>
          <p:cNvPicPr>
            <a:picLocks noChangeAspect="1"/>
          </p:cNvPicPr>
          <p:nvPr>
            <p:custDataLst>
              <p:tags r:id="rId3"/>
            </p:custDataLst>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2385" y="2489835"/>
            <a:ext cx="457200" cy="457200"/>
          </a:xfrm>
          <a:prstGeom prst="rect">
            <a:avLst/>
          </a:prstGeom>
        </p:spPr>
      </p:pic>
      <p:sp>
        <p:nvSpPr>
          <p:cNvPr id="18" name="AutoShape 9"/>
          <p:cNvSpPr/>
          <p:nvPr>
            <p:custDataLst>
              <p:tags r:id="rId6"/>
            </p:custDataLst>
          </p:nvPr>
        </p:nvSpPr>
        <p:spPr>
          <a:xfrm>
            <a:off x="1302385" y="2997835"/>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起付标准</a:t>
            </a:r>
            <a:endParaRPr lang="en-US"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19" name="Connector 10"/>
          <p:cNvCxnSpPr/>
          <p:nvPr>
            <p:custDataLst>
              <p:tags r:id="rId7"/>
            </p:custDataLst>
          </p:nvPr>
        </p:nvCxnSpPr>
        <p:spPr>
          <a:xfrm rot="-15211">
            <a:off x="1302399" y="3435985"/>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20" name="AutoShape 11"/>
          <p:cNvSpPr/>
          <p:nvPr>
            <p:custDataLst>
              <p:tags r:id="rId8"/>
            </p:custDataLst>
          </p:nvPr>
        </p:nvSpPr>
        <p:spPr>
          <a:xfrm>
            <a:off x="1302385" y="3569335"/>
            <a:ext cx="2870200" cy="1524000"/>
          </a:xfrm>
          <a:prstGeom prst="rect">
            <a:avLst/>
          </a:prstGeom>
          <a:noFill/>
          <a:ln w="12700" cap="flat" cmpd="sng">
            <a:noFill/>
            <a:prstDash val="solid"/>
            <a:round/>
          </a:ln>
        </p:spPr>
        <p:txBody>
          <a:bodyPr vert="horz" wrap="square" lIns="0" tIns="0" rIns="0" bIns="0" rtlCol="0" anchor="ctr" anchorCtr="0"/>
          <a:p>
            <a:pPr marL="285750" indent="-285750" algn="l">
              <a:lnSpc>
                <a:spcPct val="125000"/>
              </a:lnSpc>
              <a:buFont typeface="Arial" panose="020B0604020202020204" pitchFamily="34" charset="0"/>
              <a:buChar char="•"/>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一级及以下基层医疗机构起付标准为300元</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285750" indent="-285750" algn="l">
              <a:lnSpc>
                <a:spcPct val="125000"/>
              </a:lnSpc>
              <a:buFont typeface="Arial" panose="020B0604020202020204" pitchFamily="34" charset="0"/>
              <a:buChar char="•"/>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二级医疗机构起付标准为500元</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285750" indent="-285750" algn="l">
              <a:lnSpc>
                <a:spcPct val="125000"/>
              </a:lnSpc>
              <a:buFont typeface="Arial" panose="020B0604020202020204" pitchFamily="34" charset="0"/>
              <a:buChar char="•"/>
              <a:defRP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三级医疗机构起付标准为800元</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
        <p:nvSpPr>
          <p:cNvPr id="21" name="AutoShape 12"/>
          <p:cNvSpPr/>
          <p:nvPr>
            <p:custDataLst>
              <p:tags r:id="rId9"/>
            </p:custDataLst>
          </p:nvPr>
        </p:nvSpPr>
        <p:spPr>
          <a:xfrm>
            <a:off x="4584700" y="2138680"/>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48" name="Picture 13"/>
          <p:cNvPicPr>
            <a:picLocks noChangeAspect="1"/>
          </p:cNvPicPr>
          <p:nvPr>
            <p:custDataLst>
              <p:tags r:id="rId10"/>
            </p:custDataLst>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38700" y="2392680"/>
            <a:ext cx="457200" cy="457200"/>
          </a:xfrm>
          <a:prstGeom prst="rect">
            <a:avLst/>
          </a:prstGeom>
        </p:spPr>
      </p:pic>
      <p:sp>
        <p:nvSpPr>
          <p:cNvPr id="49" name="AutoShape 14"/>
          <p:cNvSpPr/>
          <p:nvPr>
            <p:custDataLst>
              <p:tags r:id="rId13"/>
            </p:custDataLst>
          </p:nvPr>
        </p:nvSpPr>
        <p:spPr>
          <a:xfrm>
            <a:off x="4838700" y="2900680"/>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支付比例</a:t>
            </a:r>
            <a:endParaRPr 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50" name="Connector 15"/>
          <p:cNvCxnSpPr/>
          <p:nvPr>
            <p:custDataLst>
              <p:tags r:id="rId14"/>
            </p:custDataLst>
          </p:nvPr>
        </p:nvCxnSpPr>
        <p:spPr>
          <a:xfrm rot="-15211">
            <a:off x="4838714" y="3338830"/>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51" name="AutoShape 16"/>
          <p:cNvSpPr/>
          <p:nvPr>
            <p:custDataLst>
              <p:tags r:id="rId15"/>
            </p:custDataLst>
          </p:nvPr>
        </p:nvSpPr>
        <p:spPr>
          <a:xfrm>
            <a:off x="4838700" y="3472180"/>
            <a:ext cx="2870200" cy="1524000"/>
          </a:xfrm>
          <a:prstGeom prst="rect">
            <a:avLst/>
          </a:prstGeom>
          <a:noFill/>
          <a:ln w="12700" cap="flat" cmpd="sng">
            <a:noFill/>
            <a:prstDash val="solid"/>
            <a:round/>
          </a:ln>
        </p:spPr>
        <p:txBody>
          <a:bodyPr vert="horz" wrap="square" lIns="0" tIns="0" rIns="0" bIns="0" rtlCol="0" anchor="ctr" anchorCtr="0"/>
          <a:p>
            <a:pPr marL="177800" indent="-177800" algn="l">
              <a:lnSpc>
                <a:spcPct val="125000"/>
              </a:lnSpc>
              <a:buClr>
                <a:srgbClr val="6C757D"/>
              </a:buClr>
              <a:buChar char="•"/>
              <a:defRPr/>
            </a:pPr>
            <a:r>
              <a:rPr lang="en-US" sz="1400" b="1">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一级及以下基层医疗机构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：90% </a:t>
            </a:r>
            <a:endParaRPr lang="en-US" sz="1100" b="1">
              <a:latin typeface="Times New Roman" panose="02020603050405020304" charset="0"/>
              <a:ea typeface="楷体_GB2312" panose="02010609030101010101" charset="-122"/>
              <a:cs typeface="Times New Roman" panose="02020603050405020304" charset="0"/>
            </a:endParaRPr>
          </a:p>
          <a:p>
            <a:pPr marL="177800" indent="-177800" algn="l">
              <a:lnSpc>
                <a:spcPct val="125000"/>
              </a:lnSpc>
              <a:buClr>
                <a:srgbClr val="6C757D"/>
              </a:buClr>
              <a:buChar cha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二级</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：80%</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a:p>
            <a:pPr marL="177800" indent="-177800" algn="l">
              <a:lnSpc>
                <a:spcPct val="125000"/>
              </a:lnSpc>
              <a:buClr>
                <a:srgbClr val="6C757D"/>
              </a:buClr>
              <a:buChar char="•"/>
            </a:pP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三级</a:t>
            </a: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医疗机构</a:t>
            </a:r>
            <a:r>
              <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：65%</a:t>
            </a:r>
            <a:endParaRPr 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
        <p:nvSpPr>
          <p:cNvPr id="8" name="AutoShape 17"/>
          <p:cNvSpPr/>
          <p:nvPr>
            <p:custDataLst>
              <p:tags r:id="rId16"/>
            </p:custDataLst>
          </p:nvPr>
        </p:nvSpPr>
        <p:spPr>
          <a:xfrm>
            <a:off x="8039100" y="2138680"/>
            <a:ext cx="3378200" cy="3048000"/>
          </a:xfrm>
          <a:prstGeom prst="roundRect">
            <a:avLst>
              <a:gd name="adj" fmla="val 4166"/>
            </a:avLst>
          </a:prstGeom>
          <a:solidFill>
            <a:srgbClr val="FFFFFF">
              <a:alpha val="90000"/>
            </a:srgbClr>
          </a:solidFill>
          <a:ln w="12700" cap="flat" cmpd="sng">
            <a:solidFill>
              <a:srgbClr val="005A9C">
                <a:alpha val="15000"/>
              </a:srgbClr>
            </a:solidFill>
            <a:prstDash val="solid"/>
            <a:round/>
          </a:ln>
        </p:spPr>
        <p:txBody>
          <a:bodyPr vert="horz" wrap="square" lIns="63500" tIns="63500" rIns="63500" bIns="63500" rtlCol="0" anchor="ctr"/>
          <a:p>
            <a:pPr algn="ctr">
              <a:defRPr/>
            </a:pPr>
            <a:endParaRPr>
              <a:latin typeface="Times New Roman" panose="02020603050405020304" charset="0"/>
              <a:cs typeface="Times New Roman" panose="02020603050405020304" charset="0"/>
            </a:endParaRPr>
          </a:p>
        </p:txBody>
      </p:sp>
      <p:pic>
        <p:nvPicPr>
          <p:cNvPr id="9" name="Picture 18"/>
          <p:cNvPicPr>
            <a:picLocks noChangeAspect="1"/>
          </p:cNvPicPr>
          <p:nvPr>
            <p:custDataLst>
              <p:tags r:id="rId1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293100" y="2392680"/>
            <a:ext cx="457200" cy="457200"/>
          </a:xfrm>
          <a:prstGeom prst="rect">
            <a:avLst/>
          </a:prstGeom>
        </p:spPr>
      </p:pic>
      <p:sp>
        <p:nvSpPr>
          <p:cNvPr id="10" name="AutoShape 19"/>
          <p:cNvSpPr/>
          <p:nvPr>
            <p:custDataLst>
              <p:tags r:id="rId20"/>
            </p:custDataLst>
          </p:nvPr>
        </p:nvSpPr>
        <p:spPr>
          <a:xfrm>
            <a:off x="8293100" y="2900680"/>
            <a:ext cx="2870200" cy="381000"/>
          </a:xfrm>
          <a:prstGeom prst="rect">
            <a:avLst/>
          </a:prstGeom>
          <a:noFill/>
          <a:ln w="12700" cap="flat" cmpd="sng">
            <a:noFill/>
            <a:prstDash val="solid"/>
            <a:round/>
          </a:ln>
        </p:spPr>
        <p:txBody>
          <a:bodyPr vert="horz" wrap="square" lIns="0" tIns="0" rIns="0" bIns="0" rtlCol="0" anchor="ctr" anchorCtr="0"/>
          <a:p>
            <a:pPr algn="l">
              <a:lnSpc>
                <a:spcPct val="125000"/>
              </a:lnSpc>
              <a:buClrTx/>
              <a:buSzTx/>
              <a:buFontTx/>
              <a:defRPr/>
            </a:pPr>
            <a:r>
              <a:rPr lang="zh-CN" alt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rPr>
              <a:t>最高支付限额</a:t>
            </a:r>
            <a:endParaRPr lang="zh-CN" altLang="en-US" sz="1800" b="1" i="0" u="none" strike="noStrike">
              <a:solidFill>
                <a:srgbClr val="0D47A1"/>
              </a:solidFill>
              <a:latin typeface="Times New Roman" panose="02020603050405020304" charset="0"/>
              <a:ea typeface="黑体" panose="02010609060101010101" charset="-122"/>
              <a:cs typeface="Times New Roman" panose="02020603050405020304" charset="0"/>
              <a:sym typeface="Noto Sans SC" panose="020B0200000000000000" charset="-122"/>
            </a:endParaRPr>
          </a:p>
        </p:txBody>
      </p:sp>
      <p:cxnSp>
        <p:nvCxnSpPr>
          <p:cNvPr id="11" name="Connector 20"/>
          <p:cNvCxnSpPr/>
          <p:nvPr>
            <p:custDataLst>
              <p:tags r:id="rId21"/>
            </p:custDataLst>
          </p:nvPr>
        </p:nvCxnSpPr>
        <p:spPr>
          <a:xfrm rot="-15211">
            <a:off x="8293114" y="3338830"/>
            <a:ext cx="2870200" cy="12700"/>
          </a:xfrm>
          <a:prstGeom prst="straightConnector1">
            <a:avLst/>
          </a:prstGeom>
          <a:solidFill>
            <a:srgbClr val="DEE0E3">
              <a:alpha val="100000"/>
            </a:srgbClr>
          </a:solidFill>
          <a:ln w="12700" cap="flat" cmpd="sng">
            <a:solidFill>
              <a:srgbClr val="005A9C">
                <a:alpha val="30000"/>
              </a:srgbClr>
            </a:solidFill>
            <a:prstDash val="solid"/>
            <a:round/>
            <a:headEnd type="none" w="med" len="med"/>
            <a:tailEnd type="none" w="med" len="med"/>
          </a:ln>
        </p:spPr>
      </p:cxnSp>
      <p:sp>
        <p:nvSpPr>
          <p:cNvPr id="12" name="AutoShape 21"/>
          <p:cNvSpPr/>
          <p:nvPr>
            <p:custDataLst>
              <p:tags r:id="rId22"/>
            </p:custDataLst>
          </p:nvPr>
        </p:nvSpPr>
        <p:spPr>
          <a:xfrm>
            <a:off x="8293100" y="3472180"/>
            <a:ext cx="2870200" cy="1524000"/>
          </a:xfrm>
          <a:prstGeom prst="rect">
            <a:avLst/>
          </a:prstGeom>
          <a:noFill/>
          <a:ln w="12700" cap="flat" cmpd="sng">
            <a:noFill/>
            <a:prstDash val="solid"/>
            <a:round/>
          </a:ln>
        </p:spPr>
        <p:txBody>
          <a:bodyPr vert="horz" wrap="square" lIns="0" tIns="0" rIns="0" bIns="0" rtlCol="0" anchor="ctr" anchorCtr="0"/>
          <a:p>
            <a:pPr marL="285750" indent="-285750" algn="l">
              <a:lnSpc>
                <a:spcPct val="125000"/>
              </a:lnSpc>
              <a:buFont typeface="Arial" panose="020B0604020202020204" pitchFamily="34" charset="0"/>
              <a:buChar char="•"/>
              <a:defRPr/>
            </a:pPr>
            <a:r>
              <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rPr>
              <a:t>一个自然年度内基本医疗保险基金最高支付限额为10万元。</a:t>
            </a:r>
            <a:endParaRPr lang="zh-CN" altLang="en-US" sz="1400" b="1" i="0" u="none" strike="noStrike">
              <a:solidFill>
                <a:srgbClr val="6C757D"/>
              </a:solidFill>
              <a:latin typeface="Times New Roman" panose="02020603050405020304" charset="0"/>
              <a:ea typeface="楷体_GB2312" panose="02010609030101010101" charset="-122"/>
              <a:cs typeface="Times New Roman" panose="02020603050405020304" charset="0"/>
              <a:sym typeface="Noto Sans SC" panose="020B0200000000000000" charset="-122"/>
            </a:endParaRPr>
          </a:p>
        </p:txBody>
      </p:sp>
    </p:spTree>
  </p:cSld>
  <p:clrMapOvr>
    <a:masterClrMapping/>
  </p:clrMapOvr>
  <p:transition>
    <p:fade/>
  </p:transition>
</p:sld>
</file>

<file path=ppt/tags/tag1.xml><?xml version="1.0" encoding="utf-8"?>
<p:tagLst xmlns:p="http://schemas.openxmlformats.org/presentationml/2006/main">
  <p:tag name="KSO_WM_DIAGRAM_VIRTUALLY_FRAME" val="{&quot;height&quot;:340,&quot;left&quot;:60,&quot;top&quot;:130,&quot;width&quot;:840}"/>
</p:tagLst>
</file>

<file path=ppt/tags/tag10.xml><?xml version="1.0" encoding="utf-8"?>
<p:tagLst xmlns:p="http://schemas.openxmlformats.org/presentationml/2006/main">
  <p:tag name="KSO_WM_DIAGRAM_VIRTUALLY_FRAME" val="{&quot;height&quot;:340,&quot;left&quot;:60,&quot;top&quot;:130,&quot;width&quot;:840}"/>
</p:tagLst>
</file>

<file path=ppt/tags/tag11.xml><?xml version="1.0" encoding="utf-8"?>
<p:tagLst xmlns:p="http://schemas.openxmlformats.org/presentationml/2006/main">
  <p:tag name="KSO_WM_DIAGRAM_VIRTUALLY_FRAME" val="{&quot;height&quot;:340,&quot;left&quot;:60,&quot;top&quot;:130,&quot;width&quot;:840}"/>
</p:tagLst>
</file>

<file path=ppt/tags/tag12.xml><?xml version="1.0" encoding="utf-8"?>
<p:tagLst xmlns:p="http://schemas.openxmlformats.org/presentationml/2006/main">
  <p:tag name="KSO_WM_DIAGRAM_VIRTUALLY_FRAME" val="{&quot;height&quot;:340,&quot;left&quot;:60,&quot;top&quot;:130,&quot;width&quot;:840}"/>
</p:tagLst>
</file>

<file path=ppt/tags/tag13.xml><?xml version="1.0" encoding="utf-8"?>
<p:tagLst xmlns:p="http://schemas.openxmlformats.org/presentationml/2006/main">
  <p:tag name="KSO_WM_DIAGRAM_VIRTUALLY_FRAME" val="{&quot;height&quot;:240,&quot;left&quot;:61.45,&quot;top&quot;:176.05,&quot;width&quot;:837.55}"/>
</p:tagLst>
</file>

<file path=ppt/tags/tag14.xml><?xml version="1.0" encoding="utf-8"?>
<p:tagLst xmlns:p="http://schemas.openxmlformats.org/presentationml/2006/main">
  <p:tag name="KSO_WM_DIAGRAM_VIRTUALLY_FRAME" val="{&quot;height&quot;:240,&quot;left&quot;:61.45,&quot;top&quot;:176.05,&quot;width&quot;:837.55}"/>
</p:tagLst>
</file>

<file path=ppt/tags/tag15.xml><?xml version="1.0" encoding="utf-8"?>
<p:tagLst xmlns:p="http://schemas.openxmlformats.org/presentationml/2006/main">
  <p:tag name="KSO_WM_DIAGRAM_VIRTUALLY_FRAME" val="{&quot;height&quot;:240,&quot;left&quot;:61.45,&quot;top&quot;:176.05,&quot;width&quot;:837.55}"/>
</p:tagLst>
</file>

<file path=ppt/tags/tag16.xml><?xml version="1.0" encoding="utf-8"?>
<p:tagLst xmlns:p="http://schemas.openxmlformats.org/presentationml/2006/main">
  <p:tag name="KSO_WM_DIAGRAM_VIRTUALLY_FRAME" val="{&quot;height&quot;:240,&quot;left&quot;:61.45,&quot;top&quot;:176.05,&quot;width&quot;:837.55}"/>
</p:tagLst>
</file>

<file path=ppt/tags/tag17.xml><?xml version="1.0" encoding="utf-8"?>
<p:tagLst xmlns:p="http://schemas.openxmlformats.org/presentationml/2006/main">
  <p:tag name="KSO_WM_DIAGRAM_VIRTUALLY_FRAME" val="{&quot;height&quot;:240,&quot;left&quot;:61.45,&quot;top&quot;:176.05,&quot;width&quot;:837.55}"/>
</p:tagLst>
</file>

<file path=ppt/tags/tag18.xml><?xml version="1.0" encoding="utf-8"?>
<p:tagLst xmlns:p="http://schemas.openxmlformats.org/presentationml/2006/main">
  <p:tag name="KSO_WM_DIAGRAM_VIRTUALLY_FRAME" val="{&quot;height&quot;:240,&quot;left&quot;:61.45,&quot;top&quot;:176.05,&quot;width&quot;:837.55}"/>
</p:tagLst>
</file>

<file path=ppt/tags/tag19.xml><?xml version="1.0" encoding="utf-8"?>
<p:tagLst xmlns:p="http://schemas.openxmlformats.org/presentationml/2006/main">
  <p:tag name="KSO_WM_DIAGRAM_VIRTUALLY_FRAME" val="{&quot;height&quot;:240,&quot;left&quot;:61.45,&quot;top&quot;:176.05,&quot;width&quot;:837.55}"/>
</p:tagLst>
</file>

<file path=ppt/tags/tag2.xml><?xml version="1.0" encoding="utf-8"?>
<p:tagLst xmlns:p="http://schemas.openxmlformats.org/presentationml/2006/main">
  <p:tag name="KSO_WM_DIAGRAM_VIRTUALLY_FRAME" val="{&quot;height&quot;:340,&quot;left&quot;:60,&quot;top&quot;:130,&quot;width&quot;:840}"/>
</p:tagLst>
</file>

<file path=ppt/tags/tag20.xml><?xml version="1.0" encoding="utf-8"?>
<p:tagLst xmlns:p="http://schemas.openxmlformats.org/presentationml/2006/main">
  <p:tag name="KSO_WM_DIAGRAM_VIRTUALLY_FRAME" val="{&quot;height&quot;:240,&quot;left&quot;:61.45,&quot;top&quot;:176.05,&quot;width&quot;:837.55}"/>
</p:tagLst>
</file>

<file path=ppt/tags/tag21.xml><?xml version="1.0" encoding="utf-8"?>
<p:tagLst xmlns:p="http://schemas.openxmlformats.org/presentationml/2006/main">
  <p:tag name="KSO_WM_DIAGRAM_VIRTUALLY_FRAME" val="{&quot;height&quot;:240,&quot;left&quot;:61.45,&quot;top&quot;:176.05,&quot;width&quot;:837.55}"/>
</p:tagLst>
</file>

<file path=ppt/tags/tag22.xml><?xml version="1.0" encoding="utf-8"?>
<p:tagLst xmlns:p="http://schemas.openxmlformats.org/presentationml/2006/main">
  <p:tag name="KSO_WM_DIAGRAM_VIRTUALLY_FRAME" val="{&quot;height&quot;:240,&quot;left&quot;:61.45,&quot;top&quot;:176.05,&quot;width&quot;:837.55}"/>
</p:tagLst>
</file>

<file path=ppt/tags/tag23.xml><?xml version="1.0" encoding="utf-8"?>
<p:tagLst xmlns:p="http://schemas.openxmlformats.org/presentationml/2006/main">
  <p:tag name="KSO_WM_DIAGRAM_VIRTUALLY_FRAME" val="{&quot;height&quot;:240,&quot;left&quot;:61.45,&quot;top&quot;:176.05,&quot;width&quot;:837.55}"/>
</p:tagLst>
</file>

<file path=ppt/tags/tag24.xml><?xml version="1.0" encoding="utf-8"?>
<p:tagLst xmlns:p="http://schemas.openxmlformats.org/presentationml/2006/main">
  <p:tag name="KSO_WM_DIAGRAM_VIRTUALLY_FRAME" val="{&quot;height&quot;:240,&quot;left&quot;:61.45,&quot;top&quot;:176.05,&quot;width&quot;:837.55}"/>
</p:tagLst>
</file>

<file path=ppt/tags/tag25.xml><?xml version="1.0" encoding="utf-8"?>
<p:tagLst xmlns:p="http://schemas.openxmlformats.org/presentationml/2006/main">
  <p:tag name="KSO_WM_DIAGRAM_VIRTUALLY_FRAME" val="{&quot;height&quot;:240,&quot;left&quot;:61.45,&quot;top&quot;:176.05,&quot;width&quot;:837.55}"/>
</p:tagLst>
</file>

<file path=ppt/tags/tag26.xml><?xml version="1.0" encoding="utf-8"?>
<p:tagLst xmlns:p="http://schemas.openxmlformats.org/presentationml/2006/main">
  <p:tag name="KSO_WM_DIAGRAM_VIRTUALLY_FRAME" val="{&quot;height&quot;:240,&quot;left&quot;:61.45,&quot;top&quot;:176.05,&quot;width&quot;:837.55}"/>
</p:tagLst>
</file>

<file path=ppt/tags/tag27.xml><?xml version="1.0" encoding="utf-8"?>
<p:tagLst xmlns:p="http://schemas.openxmlformats.org/presentationml/2006/main">
  <p:tag name="KSO_WM_DIAGRAM_VIRTUALLY_FRAME" val="{&quot;height&quot;:240,&quot;left&quot;:61.45,&quot;top&quot;:176.05,&quot;width&quot;:837.55}"/>
</p:tagLst>
</file>

<file path=ppt/tags/tag28.xml><?xml version="1.0" encoding="utf-8"?>
<p:tagLst xmlns:p="http://schemas.openxmlformats.org/presentationml/2006/main">
  <p:tag name="KSO_WM_DIAGRAM_VIRTUALLY_FRAME" val="{&quot;height&quot;:240,&quot;left&quot;:61.45,&quot;top&quot;:176.05,&quot;width&quot;:837.55}"/>
</p:tagLst>
</file>

<file path=ppt/tags/tag29.xml><?xml version="1.0" encoding="utf-8"?>
<p:tagLst xmlns:p="http://schemas.openxmlformats.org/presentationml/2006/main">
  <p:tag name="KSO_WM_DIAGRAM_VIRTUALLY_FRAME" val="{&quot;height&quot;:240,&quot;left&quot;:61.45,&quot;top&quot;:176.05,&quot;width&quot;:837.55}"/>
</p:tagLst>
</file>

<file path=ppt/tags/tag3.xml><?xml version="1.0" encoding="utf-8"?>
<p:tagLst xmlns:p="http://schemas.openxmlformats.org/presentationml/2006/main">
  <p:tag name="KSO_WM_DIAGRAM_VIRTUALLY_FRAME" val="{&quot;height&quot;:340,&quot;left&quot;:60,&quot;top&quot;:130,&quot;width&quot;:840}"/>
</p:tagLst>
</file>

<file path=ppt/tags/tag30.xml><?xml version="1.0" encoding="utf-8"?>
<p:tagLst xmlns:p="http://schemas.openxmlformats.org/presentationml/2006/main">
  <p:tag name="KSO_WM_DIAGRAM_VIRTUALLY_FRAME" val="{&quot;height&quot;:240,&quot;left&quot;:61.45,&quot;top&quot;:176.05,&quot;width&quot;:837.55}"/>
</p:tagLst>
</file>

<file path=ppt/tags/tag31.xml><?xml version="1.0" encoding="utf-8"?>
<p:tagLst xmlns:p="http://schemas.openxmlformats.org/presentationml/2006/main">
  <p:tag name="KSO_WM_DIAGRAM_VIRTUALLY_FRAME" val="{&quot;height&quot;:240,&quot;left&quot;:61.45,&quot;top&quot;:176.05,&quot;width&quot;:837.55}"/>
</p:tagLst>
</file>

<file path=ppt/tags/tag32.xml><?xml version="1.0" encoding="utf-8"?>
<p:tagLst xmlns:p="http://schemas.openxmlformats.org/presentationml/2006/main">
  <p:tag name="KSO_WM_DIAGRAM_VIRTUALLY_FRAME" val="{&quot;height&quot;:240,&quot;left&quot;:61.45,&quot;top&quot;:176.05,&quot;width&quot;:837.55}"/>
</p:tagLst>
</file>

<file path=ppt/tags/tag33.xml><?xml version="1.0" encoding="utf-8"?>
<p:tagLst xmlns:p="http://schemas.openxmlformats.org/presentationml/2006/main">
  <p:tag name="KSO_WM_DIAGRAM_VIRTUALLY_FRAME" val="{&quot;height&quot;:240,&quot;left&quot;:61.45,&quot;top&quot;:176.05,&quot;width&quot;:837.55}"/>
</p:tagLst>
</file>

<file path=ppt/tags/tag34.xml><?xml version="1.0" encoding="utf-8"?>
<p:tagLst xmlns:p="http://schemas.openxmlformats.org/presentationml/2006/main">
  <p:tag name="KSO_WM_DIAGRAM_VIRTUALLY_FRAME" val="{&quot;height&quot;:240,&quot;left&quot;:61.45,&quot;top&quot;:176.05,&quot;width&quot;:837.55}"/>
</p:tagLst>
</file>

<file path=ppt/tags/tag35.xml><?xml version="1.0" encoding="utf-8"?>
<p:tagLst xmlns:p="http://schemas.openxmlformats.org/presentationml/2006/main">
  <p:tag name="KSO_WM_DIAGRAM_VIRTUALLY_FRAME" val="{&quot;height&quot;:240,&quot;left&quot;:61.45,&quot;top&quot;:176.05,&quot;width&quot;:837.55}"/>
</p:tagLst>
</file>

<file path=ppt/tags/tag36.xml><?xml version="1.0" encoding="utf-8"?>
<p:tagLst xmlns:p="http://schemas.openxmlformats.org/presentationml/2006/main">
  <p:tag name="KSO_WM_DIAGRAM_VIRTUALLY_FRAME" val="{&quot;height&quot;:240,&quot;left&quot;:61.45,&quot;top&quot;:176.05,&quot;width&quot;:837.55}"/>
</p:tagLst>
</file>

<file path=ppt/tags/tag37.xml><?xml version="1.0" encoding="utf-8"?>
<p:tagLst xmlns:p="http://schemas.openxmlformats.org/presentationml/2006/main">
  <p:tag name="KSO_WM_DIAGRAM_VIRTUALLY_FRAME" val="{&quot;height&quot;:240,&quot;left&quot;:61.45,&quot;top&quot;:176.05,&quot;width&quot;:837.55}"/>
</p:tagLst>
</file>

<file path=ppt/tags/tag38.xml><?xml version="1.0" encoding="utf-8"?>
<p:tagLst xmlns:p="http://schemas.openxmlformats.org/presentationml/2006/main">
  <p:tag name="KSO_WM_DIAGRAM_VIRTUALLY_FRAME" val="{&quot;height&quot;:240,&quot;left&quot;:61.45,&quot;top&quot;:176.05,&quot;width&quot;:837.55}"/>
</p:tagLst>
</file>

<file path=ppt/tags/tag39.xml><?xml version="1.0" encoding="utf-8"?>
<p:tagLst xmlns:p="http://schemas.openxmlformats.org/presentationml/2006/main">
  <p:tag name="KSO_WM_DIAGRAM_VIRTUALLY_FRAME" val="{&quot;height&quot;:240,&quot;left&quot;:61.45,&quot;top&quot;:176.05,&quot;width&quot;:837.55}"/>
</p:tagLst>
</file>

<file path=ppt/tags/tag4.xml><?xml version="1.0" encoding="utf-8"?>
<p:tagLst xmlns:p="http://schemas.openxmlformats.org/presentationml/2006/main">
  <p:tag name="KSO_WM_DIAGRAM_VIRTUALLY_FRAME" val="{&quot;height&quot;:340,&quot;left&quot;:60,&quot;top&quot;:130,&quot;width&quot;:840}"/>
</p:tagLst>
</file>

<file path=ppt/tags/tag40.xml><?xml version="1.0" encoding="utf-8"?>
<p:tagLst xmlns:p="http://schemas.openxmlformats.org/presentationml/2006/main">
  <p:tag name="KSO_WM_DIAGRAM_VIRTUALLY_FRAME" val="{&quot;height&quot;:240,&quot;left&quot;:61.45,&quot;top&quot;:176.05,&quot;width&quot;:837.55}"/>
</p:tagLst>
</file>

<file path=ppt/tags/tag41.xml><?xml version="1.0" encoding="utf-8"?>
<p:tagLst xmlns:p="http://schemas.openxmlformats.org/presentationml/2006/main">
  <p:tag name="KSO_WM_DIAGRAM_VIRTUALLY_FRAME" val="{&quot;height&quot;:240,&quot;left&quot;:61.45,&quot;top&quot;:176.05,&quot;width&quot;:837.55}"/>
</p:tagLst>
</file>

<file path=ppt/tags/tag42.xml><?xml version="1.0" encoding="utf-8"?>
<p:tagLst xmlns:p="http://schemas.openxmlformats.org/presentationml/2006/main">
  <p:tag name="KSO_WM_DIAGRAM_VIRTUALLY_FRAME" val="{&quot;height&quot;:240,&quot;left&quot;:61.45,&quot;top&quot;:176.05,&quot;width&quot;:837.55}"/>
</p:tagLst>
</file>

<file path=ppt/tags/tag43.xml><?xml version="1.0" encoding="utf-8"?>
<p:tagLst xmlns:p="http://schemas.openxmlformats.org/presentationml/2006/main">
  <p:tag name="KSO_WM_DIAGRAM_VIRTUALLY_FRAME" val="{&quot;height&quot;:252.25,&quot;left&quot;:61.45,&quot;top&quot;:168.4,&quot;width&quot;:837.55}"/>
</p:tagLst>
</file>

<file path=ppt/tags/tag44.xml><?xml version="1.0" encoding="utf-8"?>
<p:tagLst xmlns:p="http://schemas.openxmlformats.org/presentationml/2006/main">
  <p:tag name="KSO_WM_DIAGRAM_VIRTUALLY_FRAME" val="{&quot;height&quot;:252.25,&quot;left&quot;:61.45,&quot;top&quot;:168.4,&quot;width&quot;:837.55}"/>
</p:tagLst>
</file>

<file path=ppt/tags/tag45.xml><?xml version="1.0" encoding="utf-8"?>
<p:tagLst xmlns:p="http://schemas.openxmlformats.org/presentationml/2006/main">
  <p:tag name="KSO_WM_DIAGRAM_VIRTUALLY_FRAME" val="{&quot;height&quot;:252.25,&quot;left&quot;:61.45,&quot;top&quot;:168.4,&quot;width&quot;:837.55}"/>
</p:tagLst>
</file>

<file path=ppt/tags/tag46.xml><?xml version="1.0" encoding="utf-8"?>
<p:tagLst xmlns:p="http://schemas.openxmlformats.org/presentationml/2006/main">
  <p:tag name="KSO_WM_DIAGRAM_VIRTUALLY_FRAME" val="{&quot;height&quot;:252.25,&quot;left&quot;:61.45,&quot;top&quot;:168.4,&quot;width&quot;:837.55}"/>
</p:tagLst>
</file>

<file path=ppt/tags/tag47.xml><?xml version="1.0" encoding="utf-8"?>
<p:tagLst xmlns:p="http://schemas.openxmlformats.org/presentationml/2006/main">
  <p:tag name="KSO_WM_DIAGRAM_VIRTUALLY_FRAME" val="{&quot;height&quot;:252.25,&quot;left&quot;:61.45,&quot;top&quot;:168.4,&quot;width&quot;:837.55}"/>
</p:tagLst>
</file>

<file path=ppt/tags/tag48.xml><?xml version="1.0" encoding="utf-8"?>
<p:tagLst xmlns:p="http://schemas.openxmlformats.org/presentationml/2006/main">
  <p:tag name="KSO_WM_DIAGRAM_VIRTUALLY_FRAME" val="{&quot;height&quot;:252.25,&quot;left&quot;:61.45,&quot;top&quot;:168.4,&quot;width&quot;:837.55}"/>
</p:tagLst>
</file>

<file path=ppt/tags/tag49.xml><?xml version="1.0" encoding="utf-8"?>
<p:tagLst xmlns:p="http://schemas.openxmlformats.org/presentationml/2006/main">
  <p:tag name="KSO_WM_DIAGRAM_VIRTUALLY_FRAME" val="{&quot;height&quot;:252.25,&quot;left&quot;:61.45,&quot;top&quot;:168.4,&quot;width&quot;:837.55}"/>
</p:tagLst>
</file>

<file path=ppt/tags/tag5.xml><?xml version="1.0" encoding="utf-8"?>
<p:tagLst xmlns:p="http://schemas.openxmlformats.org/presentationml/2006/main">
  <p:tag name="KSO_WM_DIAGRAM_VIRTUALLY_FRAME" val="{&quot;height&quot;:340,&quot;left&quot;:60,&quot;top&quot;:130,&quot;width&quot;:840}"/>
</p:tagLst>
</file>

<file path=ppt/tags/tag50.xml><?xml version="1.0" encoding="utf-8"?>
<p:tagLst xmlns:p="http://schemas.openxmlformats.org/presentationml/2006/main">
  <p:tag name="KSO_WM_DIAGRAM_VIRTUALLY_FRAME" val="{&quot;height&quot;:252.25,&quot;left&quot;:61.45,&quot;top&quot;:168.4,&quot;width&quot;:837.55}"/>
</p:tagLst>
</file>

<file path=ppt/tags/tag51.xml><?xml version="1.0" encoding="utf-8"?>
<p:tagLst xmlns:p="http://schemas.openxmlformats.org/presentationml/2006/main">
  <p:tag name="KSO_WM_DIAGRAM_VIRTUALLY_FRAME" val="{&quot;height&quot;:252.25,&quot;left&quot;:61.45,&quot;top&quot;:168.4,&quot;width&quot;:837.55}"/>
</p:tagLst>
</file>

<file path=ppt/tags/tag52.xml><?xml version="1.0" encoding="utf-8"?>
<p:tagLst xmlns:p="http://schemas.openxmlformats.org/presentationml/2006/main">
  <p:tag name="KSO_WM_DIAGRAM_VIRTUALLY_FRAME" val="{&quot;height&quot;:252.25,&quot;left&quot;:61.45,&quot;top&quot;:168.4,&quot;width&quot;:837.55}"/>
</p:tagLst>
</file>

<file path=ppt/tags/tag53.xml><?xml version="1.0" encoding="utf-8"?>
<p:tagLst xmlns:p="http://schemas.openxmlformats.org/presentationml/2006/main">
  <p:tag name="KSO_WM_DIAGRAM_VIRTUALLY_FRAME" val="{&quot;height&quot;:252.25,&quot;left&quot;:61.45,&quot;top&quot;:168.4,&quot;width&quot;:837.55}"/>
</p:tagLst>
</file>

<file path=ppt/tags/tag54.xml><?xml version="1.0" encoding="utf-8"?>
<p:tagLst xmlns:p="http://schemas.openxmlformats.org/presentationml/2006/main">
  <p:tag name="KSO_WM_DIAGRAM_VIRTUALLY_FRAME" val="{&quot;height&quot;:252.25,&quot;left&quot;:61.45,&quot;top&quot;:168.4,&quot;width&quot;:837.55}"/>
</p:tagLst>
</file>

<file path=ppt/tags/tag55.xml><?xml version="1.0" encoding="utf-8"?>
<p:tagLst xmlns:p="http://schemas.openxmlformats.org/presentationml/2006/main">
  <p:tag name="KSO_WM_DIAGRAM_VIRTUALLY_FRAME" val="{&quot;height&quot;:252.25,&quot;left&quot;:61.45,&quot;top&quot;:168.4,&quot;width&quot;:837.55}"/>
</p:tagLst>
</file>

<file path=ppt/tags/tag56.xml><?xml version="1.0" encoding="utf-8"?>
<p:tagLst xmlns:p="http://schemas.openxmlformats.org/presentationml/2006/main">
  <p:tag name="KSO_WM_DIAGRAM_VIRTUALLY_FRAME" val="{&quot;height&quot;:252.25,&quot;left&quot;:61.45,&quot;top&quot;:168.4,&quot;width&quot;:837.55}"/>
</p:tagLst>
</file>

<file path=ppt/tags/tag57.xml><?xml version="1.0" encoding="utf-8"?>
<p:tagLst xmlns:p="http://schemas.openxmlformats.org/presentationml/2006/main">
  <p:tag name="KSO_WM_DIAGRAM_VIRTUALLY_FRAME" val="{&quot;height&quot;:252.25,&quot;left&quot;:61.45,&quot;top&quot;:168.4,&quot;width&quot;:837.55}"/>
</p:tagLst>
</file>

<file path=ppt/tags/tag58.xml><?xml version="1.0" encoding="utf-8"?>
<p:tagLst xmlns:p="http://schemas.openxmlformats.org/presentationml/2006/main">
  <p:tag name="KSO_WM_DIAGRAM_VIRTUALLY_FRAME" val="{&quot;height&quot;:325.98425196850394,&quot;left&quot;:85.55,&quot;top&quot;:130,&quot;width&quot;:815.4736220472441}"/>
</p:tagLst>
</file>

<file path=ppt/tags/tag59.xml><?xml version="1.0" encoding="utf-8"?>
<p:tagLst xmlns:p="http://schemas.openxmlformats.org/presentationml/2006/main">
  <p:tag name="KSO_WM_DIAGRAM_VIRTUALLY_FRAME" val="{&quot;height&quot;:325.98425196850394,&quot;left&quot;:85.55,&quot;top&quot;:130,&quot;width&quot;:815.4736220472441}"/>
</p:tagLst>
</file>

<file path=ppt/tags/tag6.xml><?xml version="1.0" encoding="utf-8"?>
<p:tagLst xmlns:p="http://schemas.openxmlformats.org/presentationml/2006/main">
  <p:tag name="KSO_WM_DIAGRAM_VIRTUALLY_FRAME" val="{&quot;height&quot;:340,&quot;left&quot;:60,&quot;top&quot;:130,&quot;width&quot;:840}"/>
</p:tagLst>
</file>

<file path=ppt/tags/tag60.xml><?xml version="1.0" encoding="utf-8"?>
<p:tagLst xmlns:p="http://schemas.openxmlformats.org/presentationml/2006/main">
  <p:tag name="KSO_WM_DIAGRAM_VIRTUALLY_FRAME" val="{&quot;height&quot;:325.98425196850394,&quot;left&quot;:85.55,&quot;top&quot;:130,&quot;width&quot;:815.4736220472441}"/>
</p:tagLst>
</file>

<file path=ppt/tags/tag61.xml><?xml version="1.0" encoding="utf-8"?>
<p:tagLst xmlns:p="http://schemas.openxmlformats.org/presentationml/2006/main">
  <p:tag name="KSO_WM_DIAGRAM_VIRTUALLY_FRAME" val="{&quot;height&quot;:325.98425196850394,&quot;left&quot;:85.55,&quot;top&quot;:130,&quot;width&quot;:815.4736220472441}"/>
</p:tagLst>
</file>

<file path=ppt/tags/tag62.xml><?xml version="1.0" encoding="utf-8"?>
<p:tagLst xmlns:p="http://schemas.openxmlformats.org/presentationml/2006/main">
  <p:tag name="KSO_WM_DIAGRAM_VIRTUALLY_FRAME" val="{&quot;height&quot;:325.98425196850394,&quot;left&quot;:85.55,&quot;top&quot;:130,&quot;width&quot;:815.4736220472441}"/>
</p:tagLst>
</file>

<file path=ppt/tags/tag63.xml><?xml version="1.0" encoding="utf-8"?>
<p:tagLst xmlns:p="http://schemas.openxmlformats.org/presentationml/2006/main">
  <p:tag name="KSO_WM_DIAGRAM_VIRTUALLY_FRAME" val="{&quot;height&quot;:325.98425196850394,&quot;left&quot;:85.55,&quot;top&quot;:130,&quot;width&quot;:815.4736220472441}"/>
</p:tagLst>
</file>

<file path=ppt/tags/tag64.xml><?xml version="1.0" encoding="utf-8"?>
<p:tagLst xmlns:p="http://schemas.openxmlformats.org/presentationml/2006/main">
  <p:tag name="KSO_WM_DIAGRAM_VIRTUALLY_FRAME" val="{&quot;height&quot;:260,&quot;left&quot;:60,&quot;top&quot;:130,&quot;width&quot;:840}"/>
</p:tagLst>
</file>

<file path=ppt/tags/tag65.xml><?xml version="1.0" encoding="utf-8"?>
<p:tagLst xmlns:p="http://schemas.openxmlformats.org/presentationml/2006/main">
  <p:tag name="KSO_WM_DIAGRAM_VIRTUALLY_FRAME" val="{&quot;height&quot;:260,&quot;left&quot;:60,&quot;top&quot;:130,&quot;width&quot;:840}"/>
</p:tagLst>
</file>

<file path=ppt/tags/tag66.xml><?xml version="1.0" encoding="utf-8"?>
<p:tagLst xmlns:p="http://schemas.openxmlformats.org/presentationml/2006/main">
  <p:tag name="KSO_WM_DIAGRAM_VIRTUALLY_FRAME" val="{&quot;height&quot;:260,&quot;left&quot;:60,&quot;top&quot;:130,&quot;width&quot;:840}"/>
</p:tagLst>
</file>

<file path=ppt/tags/tag7.xml><?xml version="1.0" encoding="utf-8"?>
<p:tagLst xmlns:p="http://schemas.openxmlformats.org/presentationml/2006/main">
  <p:tag name="KSO_WM_DIAGRAM_VIRTUALLY_FRAME" val="{&quot;height&quot;:340,&quot;left&quot;:60,&quot;top&quot;:130,&quot;width&quot;:840}"/>
</p:tagLst>
</file>

<file path=ppt/tags/tag8.xml><?xml version="1.0" encoding="utf-8"?>
<p:tagLst xmlns:p="http://schemas.openxmlformats.org/presentationml/2006/main">
  <p:tag name="KSO_WM_DIAGRAM_VIRTUALLY_FRAME" val="{&quot;height&quot;:340,&quot;left&quot;:60,&quot;top&quot;:130,&quot;width&quot;:840}"/>
</p:tagLst>
</file>

<file path=ppt/tags/tag9.xml><?xml version="1.0" encoding="utf-8"?>
<p:tagLst xmlns:p="http://schemas.openxmlformats.org/presentationml/2006/main">
  <p:tag name="KSO_WM_DIAGRAM_VIRTUALLY_FRAME" val="{&quot;height&quot;:340,&quot;left&quot;:60,&quot;top&quot;:130,&quot;width&quot;:840}"/>
</p:tagLst>
</file>

<file path=ppt/theme/theme1.xml><?xml version="1.0" encoding="utf-8"?>
<a:theme xmlns:a="http://schemas.openxmlformats.org/drawingml/2006/main" name="Custom Theme">
  <a:themeElements>
    <a:clrScheme name="Custom">
      <a:dk1>
        <a:srgbClr val="000000"/>
      </a:dk1>
      <a:lt1>
        <a:srgbClr val="FFFFFF"/>
      </a:lt1>
      <a:dk2>
        <a:srgbClr val="44546A"/>
      </a:dk2>
      <a:lt2>
        <a:srgbClr val="E7E6E6"/>
      </a:lt2>
      <a:accent1>
        <a:srgbClr val="004CC0"/>
      </a:accent1>
      <a:accent2>
        <a:srgbClr val="00B0F0"/>
      </a:accent2>
      <a:accent3>
        <a:srgbClr val="1D3EBF"/>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Custom">
      <a:dk1>
        <a:srgbClr val="000000"/>
      </a:dk1>
      <a:lt1>
        <a:srgbClr val="FFFFFF"/>
      </a:lt1>
      <a:dk2>
        <a:srgbClr val="44546A"/>
      </a:dk2>
      <a:lt2>
        <a:srgbClr val="E7E6E6"/>
      </a:lt2>
      <a:accent1>
        <a:srgbClr val="004CC0"/>
      </a:accent1>
      <a:accent2>
        <a:srgbClr val="00B0F0"/>
      </a:accent2>
      <a:accent3>
        <a:srgbClr val="1D3EBF"/>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2714</Words>
  <Application>WPS 演示</Application>
  <PresentationFormat>On-screen Show (16:9)</PresentationFormat>
  <Paragraphs>191</Paragraphs>
  <Slides>14</Slides>
  <Notes>12</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14</vt:i4>
      </vt:variant>
    </vt:vector>
  </HeadingPairs>
  <TitlesOfParts>
    <vt:vector size="31" baseType="lpstr">
      <vt:lpstr>Arial</vt:lpstr>
      <vt:lpstr>宋体</vt:lpstr>
      <vt:lpstr>Wingdings</vt:lpstr>
      <vt:lpstr>方正小标宋_GBK</vt:lpstr>
      <vt:lpstr>MiSans</vt:lpstr>
      <vt:lpstr>黑体</vt:lpstr>
      <vt:lpstr>Noto Sans SC</vt:lpstr>
      <vt:lpstr>楷体_GB2312</vt:lpstr>
      <vt:lpstr>Times New Roman</vt:lpstr>
      <vt:lpstr>仿宋_GB2312</vt:lpstr>
      <vt:lpstr>Wingdings</vt:lpstr>
      <vt:lpstr>微软雅黑</vt:lpstr>
      <vt:lpstr>Arial Unicode MS</vt:lpstr>
      <vt:lpstr>Calibri</vt:lpstr>
      <vt:lpstr>等线</vt:lpstr>
      <vt:lpstr>方正小标宋简体</vt:lpstr>
      <vt:lpstr>Custom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Moonshot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伊春市待遇保障科经验交流汇报</dc:title>
  <dc:creator>Kimi</dc:creator>
  <dc:subject>伊春市待遇保障科经验交流汇报</dc:subject>
  <cp:lastModifiedBy>ZHANG</cp:lastModifiedBy>
  <cp:revision>62</cp:revision>
  <dcterms:created xsi:type="dcterms:W3CDTF">2026-06-05T00:32:00Z</dcterms:created>
  <dcterms:modified xsi:type="dcterms:W3CDTF">2026-06-30T07:10:55Z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{"Label":"伊春市待遇保障科经验交流汇报","ContentProducer":"001191110108MACG2KBH8F10000","ProduceID":"d4m410jfosllp9f3pb20","ReservedCode1":"","ContentPropagator":"001191110108MACG2KBH8F20000","PropagateID":"d4m410jfosllp9f3pb20","ReservedCode2":""}</vt:lpwstr>
  </property>
  <property fmtid="{D5CDD505-2E9C-101B-9397-08002B2CF9AE}" pid="3" name="ICV">
    <vt:lpwstr>4B029E3B63944FF396C72AD1CB3606F3_12</vt:lpwstr>
  </property>
  <property fmtid="{D5CDD505-2E9C-101B-9397-08002B2CF9AE}" pid="4" name="KSOProductBuildVer">
    <vt:lpwstr>2052-12.1.0.26895</vt:lpwstr>
  </property>
</Properties>
</file>