
<file path=[Content_Types].xml><?xml version="1.0" encoding="utf-8"?>
<Types xmlns="http://schemas.openxmlformats.org/package/2006/content-types"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autoCompressPictures="0">
  <p:sldMasterIdLst>
    <p:sldMasterId id="2147483648" r:id="rId1"/>
    <p:sldMasterId id="2147483660" r:id="rId3"/>
  </p:sldMasterIdLst>
  <p:notesMasterIdLst>
    <p:notesMasterId r:id="rId5"/>
  </p:notesMasterIdLst>
  <p:sldIdLst>
    <p:sldId id="256" r:id="rId4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L="0"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1pPr>
    <a:lvl2pPr marL="457200"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2pPr>
    <a:lvl3pPr marL="914400"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3pPr>
    <a:lvl4pPr marL="1371600"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4pPr>
    <a:lvl5pPr marL="1828800"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5pPr>
    <a:lvl6pPr marL="2286000"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6pPr>
    <a:lvl7pPr marL="2743200"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7pPr>
    <a:lvl8pPr marL="3200400"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8pPr>
    <a:lvl9pPr marL="3657600"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747775"/>
          </p15:clr>
        </p15:guide>
        <p15:guide id="2" pos="2880" userDrawn="1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>
  <p:normalViewPr>
    <p:restoredLeft sz="15620"/>
    <p:restoredTop sz="94660"/>
  </p:normalViewPr>
  <p:slideViewPr>
    <p:cSldViewPr snapToGrid="0" showGuides="1">
      <p:cViewPr varScale="1">
        <p:scale>
          <a:sx n="100" d="100"/>
          <a:sy n="100" d="100"/>
        </p:scale>
        <p:origin x="0" y="0"/>
      </p:cViewPr>
      <p:guideLst>
        <p:guide orient="horz" pos="1620"/>
        <p:guide pos="2880"/>
      </p:guideLst>
    </p:cSldViewPr>
  </p:slide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8" Type="http://schemas.openxmlformats.org/officeDocument/2006/relationships/slide" Target="slides/slide4.xml"/><Relationship Id="rId7" Type="http://schemas.openxmlformats.org/officeDocument/2006/relationships/slide" Target="slides/slide3.xml"/><Relationship Id="rId6" Type="http://schemas.openxmlformats.org/officeDocument/2006/relationships/slide" Target="slides/slide2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3" Type="http://schemas.openxmlformats.org/officeDocument/2006/relationships/slideMaster" Target="slideMasters/slideMaster2.xml"/><Relationship Id="rId2" Type="http://schemas.openxmlformats.org/officeDocument/2006/relationships/theme" Target="theme/theme1.xml"/><Relationship Id="rId16" Type="http://schemas.openxmlformats.org/officeDocument/2006/relationships/tableStyles" Target="tableStyles.xml"/><Relationship Id="rId15" Type="http://schemas.openxmlformats.org/officeDocument/2006/relationships/viewProps" Target="viewProps.xml"/><Relationship Id="rId14" Type="http://schemas.openxmlformats.org/officeDocument/2006/relationships/presProps" Target="presProps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</a:fld>
            <a:endParaRPr 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各位领导、同志们，大家好。今天由我为大家解读《伊春市猪肉储备管理办法》。</a:t>
            </a:r>
            <a:endParaRPr lang="en-US" sz="1400" b="0" i="0" u="none" strike="noStrike">
              <a:solidFill>
                <a:srgbClr val="000000"/>
              </a:solidFill>
            </a:endParaRPr>
          </a:p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该办法由市商务局、发改委、财政局、农业农村局、市场监管局五部门联合制定，目的是加强市级储备肉管理，有效发挥应急调控和保障作用。</a:t>
            </a:r>
            <a:endParaRPr lang="en-US" sz="1400" b="0" i="0" u="none" strike="noStrike">
              <a:solidFill>
                <a:srgbClr val="000000"/>
              </a:solidFill>
            </a:endParaRPr>
          </a:p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下面我从出台背景、制定依据、主要内容和联系方式四个方面进行解读。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本次解读分为四个部分。</a:t>
            </a:r>
            <a:endParaRPr lang="en-US" sz="1400" b="0" i="0" u="none" strike="noStrike">
              <a:solidFill>
                <a:srgbClr val="000000"/>
              </a:solidFill>
            </a:endParaRPr>
          </a:p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第一部分出台背景，说明为什么要建立市级肉类储备制度；第二部分制定依据，讲清楚办法的上位文件来源。</a:t>
            </a:r>
            <a:endParaRPr lang="en-US" sz="1400" b="0" i="0" u="none" strike="noStrike">
              <a:solidFill>
                <a:srgbClr val="000000"/>
              </a:solidFill>
            </a:endParaRPr>
          </a:p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第三部分是重点，介绍办法十二章四十六条的主要内容；第四部分公布解读机构和咨询电话。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首先看出台背景。按照国家和省有关规定，伊春市政府建立了市级肉类储备制度。</a:t>
            </a:r>
            <a:endParaRPr lang="en-US" sz="1400" b="0" i="0" u="none" strike="noStrike">
              <a:solidFill>
                <a:srgbClr val="000000"/>
              </a:solidFill>
            </a:endParaRPr>
          </a:p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储备制度主要应对两类情况：一是突发事件引发的市场异常波动，包括重大自然灾害、公共卫生事件、动物疫情等；二是保障节日市场供应。储备品种包括生猪活体和冻猪肉。</a:t>
            </a:r>
            <a:endParaRPr lang="en-US" sz="1400" b="0" i="0" u="none" strike="noStrike">
              <a:solidFill>
                <a:srgbClr val="000000"/>
              </a:solidFill>
            </a:endParaRPr>
          </a:p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制度的总目标是十二个字：储得实、管得好、调得动、用得上，确保储备肉数量真实、质量合格、储存安全。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第二部分，制定依据。本办法的制定有明确的上位文件支撑。</a:t>
            </a:r>
            <a:endParaRPr lang="en-US" sz="1400" b="0" i="0" u="none" strike="noStrike">
              <a:solidFill>
                <a:srgbClr val="000000"/>
              </a:solidFill>
            </a:endParaRPr>
          </a:p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国家层面依据商务部《中央储备肉管理办法》；省级层面依据黑龙江省商务厅、财政厅联合印发的《黑龙江省省级冻猪肉储备管理办法》。</a:t>
            </a:r>
            <a:endParaRPr lang="en-US" sz="1400" b="0" i="0" u="none" strike="noStrike">
              <a:solidFill>
                <a:srgbClr val="000000"/>
              </a:solidFill>
            </a:endParaRPr>
          </a:p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在严格衔接国家和省级规定的基础上，结合伊春市本地实际，制定了本市级管理办法，做到上下贯通、于法有据。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第三部分，主要内容。《办法》共分十二章、四十六条。</a:t>
            </a:r>
            <a:endParaRPr lang="en-US" sz="1400" b="0" i="0" u="none" strike="noStrike">
              <a:solidFill>
                <a:srgbClr val="000000"/>
              </a:solidFill>
            </a:endParaRPr>
          </a:p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十二章依次为：总则、职责分工、资质管理、入储管理、在栏（库）管理、轮换管理、出栏（库）和动用管理、质量管理、储备费用补贴标准、监督检查、罚则和附则。</a:t>
            </a:r>
            <a:endParaRPr lang="en-US" sz="1400" b="0" i="0" u="none" strike="noStrike">
              <a:solidFill>
                <a:srgbClr val="000000"/>
              </a:solidFill>
            </a:endParaRPr>
          </a:p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从制度逻辑看，这十二章构成了一个完整闭环：先明确谁来管，再规范怎么存、怎么调，同时保障质量和费用，最后通过监督检查和罚则守住底线。下面我就重点环节作进一步解读。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先看职责分工。《办法》第二章明确了五个责任部门的职责，分别是发展改革、商务、农业农村、财政和市场监管部门，五部门联合制定办法，分工协作、协同监管。</a:t>
            </a:r>
            <a:endParaRPr lang="en-US" sz="1400" b="0" i="0" u="none" strike="noStrike">
              <a:solidFill>
                <a:srgbClr val="000000"/>
              </a:solidFill>
            </a:endParaRPr>
          </a:p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同时，第三章资质管理规定，承储单位和公检单位必须具备相应的资质条件，并按规定流程确定。</a:t>
            </a:r>
            <a:endParaRPr lang="en-US" sz="1400" b="0" i="0" u="none" strike="noStrike">
              <a:solidFill>
                <a:srgbClr val="000000"/>
              </a:solidFill>
            </a:endParaRPr>
          </a:p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也就是说，不是任何企业都能承接储备任务，必须先过资质这道关，从源头上保证储备肉管理的专业性和可靠性。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这一页讲储备肉的全流程管理，分四个环节。</a:t>
            </a:r>
            <a:endParaRPr lang="en-US" sz="1400" b="0" i="0" u="none" strike="noStrike">
              <a:solidFill>
                <a:srgbClr val="000000"/>
              </a:solidFill>
            </a:endParaRPr>
          </a:p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第一入储管理，明确活体猪和冻猪肉的品种与品质。第二在栏（库）管理，要求专栏专垛存放、专人负责、专账记录、实时台账、质量追溯和挂牌管理。第三轮换管理，储备肉实行动态轮换，部门按时督导检查。</a:t>
            </a:r>
            <a:endParaRPr lang="en-US" sz="1400" b="0" i="0" u="none" strike="noStrike">
              <a:solidFill>
                <a:srgbClr val="000000"/>
              </a:solidFill>
            </a:endParaRPr>
          </a:p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第四出栏（库）和动用管理，明确什么情形下可以动用、动用的程序、动用时如何定价、由哪个部门组织实施。这样从入储到动用形成闭环，确保关键时刻调得动、用得上。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这一页讲保障与监督四个方面。</a:t>
            </a:r>
            <a:endParaRPr lang="en-US" sz="1400" b="0" i="0" u="none" strike="noStrike">
              <a:solidFill>
                <a:srgbClr val="000000"/>
              </a:solidFill>
            </a:endParaRPr>
          </a:p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质量管理上，公检单位按照国家食品安全标准对储备猪肉进行质量管理。费用方面，第九章明确了全市猪肉储备费用补贴标准。</a:t>
            </a:r>
            <a:endParaRPr lang="en-US" sz="1400" b="0" i="0" u="none" strike="noStrike">
              <a:solidFill>
                <a:srgbClr val="000000"/>
              </a:solidFill>
            </a:endParaRPr>
          </a:p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监督检查采取日常检查、轮换检查和随机抽查等多种方式。罚则一章明确，对违反规定的责任单位、公检部门人员和承储企业，都要给予相应处置。这样做到标准明确、监督常态、违规必究。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最后是解读机构和联系方式。</a:t>
            </a:r>
            <a:endParaRPr lang="en-US" sz="1400" b="0" i="0" u="none" strike="noStrike">
              <a:solidFill>
                <a:srgbClr val="000000"/>
              </a:solidFill>
            </a:endParaRPr>
          </a:p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本《办法》的解读机构是伊春市商务局市场秩序和调节科，联系电话是0458-3878206。</a:t>
            </a:r>
            <a:endParaRPr lang="en-US" sz="1400" b="0" i="0" u="none" strike="noStrike">
              <a:solidFill>
                <a:srgbClr val="000000"/>
              </a:solidFill>
            </a:endParaRPr>
          </a:p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如果社会各界、各承储单位对办法内容有疑问，欢迎在工作时间来电咨询。我的解读到此结束，谢谢大家。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matchingName="标题幻灯片">
  <p:cSld name="TITL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hape 30"/>
          <p:cNvSpPr txBox="1"/>
          <p:nvPr>
            <p:ph type="ctrTitle"/>
          </p:nvPr>
        </p:nvSpPr>
        <p:spPr>
          <a:xfrm>
            <a:off x="1143000" y="841772"/>
            <a:ext cx="6858000" cy="179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Arial" panose="020B0604020202020204"/>
              <a:buNone/>
              <a:defRPr sz="45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3" name="Shape 31"/>
          <p:cNvSpPr txBox="1"/>
          <p:nvPr>
            <p:ph type="subTitle" idx="1"/>
          </p:nvPr>
        </p:nvSpPr>
        <p:spPr>
          <a:xfrm>
            <a:off x="1143000" y="2701528"/>
            <a:ext cx="6858000" cy="12418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1pPr>
            <a:lvl2pPr lvl="1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2pPr>
            <a:lvl3pPr lvl="2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3pPr>
            <a:lvl4pPr lvl="3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lvl="4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/>
        </p:txBody>
      </p:sp>
      <p:sp>
        <p:nvSpPr>
          <p:cNvPr id="14" name="Shape 32"/>
          <p:cNvSpPr txBox="1"/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5" name="Shape 33"/>
          <p:cNvSpPr txBox="1"/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6" name="Shape 34"/>
          <p:cNvSpPr txBox="1"/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</a:fld>
            <a:endParaRPr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matchingName="标题和内容">
  <p:cSld name="OBJECT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hape 54"/>
          <p:cNvSpPr txBox="1"/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9" name="Shape 55"/>
          <p:cNvSpPr txBox="1"/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20" name="Shape 56"/>
          <p:cNvSpPr txBox="1"/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1" name="Shape 57"/>
          <p:cNvSpPr txBox="1"/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2" name="Shape 58"/>
          <p:cNvSpPr txBox="1"/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</a:fld>
            <a:endParaRPr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matchingName="节标题">
  <p:cSld name="SECTION_HEADER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hape 59"/>
          <p:cNvSpPr txBox="1"/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Arial" panose="020B0604020202020204"/>
              <a:buNone/>
              <a:defRPr sz="45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5" name="Shape 60"/>
          <p:cNvSpPr txBox="1"/>
          <p:nvPr>
            <p:ph type="body" idx="1"/>
          </p:nvPr>
        </p:nvSpPr>
        <p:spPr>
          <a:xfrm>
            <a:off x="623888" y="3442097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 sz="15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6" name="Shape 61"/>
          <p:cNvSpPr txBox="1"/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7" name="Shape 62"/>
          <p:cNvSpPr txBox="1"/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8" name="Shape 63"/>
          <p:cNvSpPr txBox="1"/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</a:fld>
            <a:endParaRPr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matchingName="两栏内容">
  <p:cSld name="TWO_OBJECTS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Shape 9"/>
          <p:cNvSpPr txBox="1"/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31" name="Shape 10"/>
          <p:cNvSpPr txBox="1"/>
          <p:nvPr>
            <p:ph type="body" idx="1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32" name="Shape 11"/>
          <p:cNvSpPr txBox="1"/>
          <p:nvPr>
            <p:ph type="body" idx="2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33" name="Shape 12"/>
          <p:cNvSpPr txBox="1"/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34" name="Shape 13"/>
          <p:cNvSpPr txBox="1"/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35" name="Shape 14"/>
          <p:cNvSpPr txBox="1"/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</a:fld>
            <a:endParaRPr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matchingName="比较">
  <p:cSld name="TWO_OBJECTS_WITH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Shape 35"/>
          <p:cNvSpPr txBox="1"/>
          <p:nvPr>
            <p:ph type="title"/>
          </p:nvPr>
        </p:nvSpPr>
        <p:spPr>
          <a:xfrm>
            <a:off x="629841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38" name="Shape 36"/>
          <p:cNvSpPr txBox="1"/>
          <p:nvPr>
            <p:ph type="body" idx="1"/>
          </p:nvPr>
        </p:nvSpPr>
        <p:spPr>
          <a:xfrm>
            <a:off x="629841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1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/>
        </p:txBody>
      </p:sp>
      <p:sp>
        <p:nvSpPr>
          <p:cNvPr id="39" name="Shape 37"/>
          <p:cNvSpPr txBox="1"/>
          <p:nvPr>
            <p:ph type="body" idx="2"/>
          </p:nvPr>
        </p:nvSpPr>
        <p:spPr>
          <a:xfrm>
            <a:off x="629841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40" name="Shape 38"/>
          <p:cNvSpPr txBox="1"/>
          <p:nvPr>
            <p:ph type="body" idx="3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1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/>
        </p:txBody>
      </p:sp>
      <p:sp>
        <p:nvSpPr>
          <p:cNvPr id="41" name="Shape 39"/>
          <p:cNvSpPr txBox="1"/>
          <p:nvPr>
            <p:ph type="body" idx="4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42" name="Shape 40"/>
          <p:cNvSpPr txBox="1"/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43" name="Shape 41"/>
          <p:cNvSpPr txBox="1"/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44" name="Shape 42"/>
          <p:cNvSpPr txBox="1"/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</a:fld>
            <a:endParaRPr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matchingName="仅标题">
  <p:cSld name="TITLE_ONLY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Shape 20"/>
          <p:cNvSpPr txBox="1"/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47" name="Shape 21"/>
          <p:cNvSpPr txBox="1"/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48" name="Shape 22"/>
          <p:cNvSpPr txBox="1"/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49" name="Shape 23"/>
          <p:cNvSpPr txBox="1"/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</a:fld>
            <a:endParaRPr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matchingName="空白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Shape 6"/>
          <p:cNvSpPr txBox="1"/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52" name="Shape 7"/>
          <p:cNvSpPr txBox="1"/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53" name="Shape 8"/>
          <p:cNvSpPr txBox="1"/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</a:fld>
            <a:endParaRPr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matchingName="内容与标题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Shape 43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 panose="020B0604020202020204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56" name="Shape 44"/>
          <p:cNvSpPr txBox="1"/>
          <p:nvPr>
            <p:ph type="body" idx="1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810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619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sz="2100"/>
            </a:lvl2pPr>
            <a:lvl3pPr marL="1371600" lvl="2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4pPr>
            <a:lvl5pPr marL="2286000" lvl="4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5pPr>
            <a:lvl6pPr marL="2743200" lvl="5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6pPr>
            <a:lvl7pPr marL="3200400" lvl="6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7pPr>
            <a:lvl8pPr marL="3657600" lvl="7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8pPr>
            <a:lvl9pPr marL="4114800" lvl="8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9pPr>
          </a:lstStyle>
          <a:p/>
        </p:txBody>
      </p:sp>
      <p:sp>
        <p:nvSpPr>
          <p:cNvPr id="57" name="Shape 45"/>
          <p:cNvSpPr txBox="1"/>
          <p:nvPr>
            <p:ph type="body" idx="2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/>
        </p:txBody>
      </p:sp>
      <p:sp>
        <p:nvSpPr>
          <p:cNvPr id="58" name="Shape 46"/>
          <p:cNvSpPr txBox="1"/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59" name="Shape 47"/>
          <p:cNvSpPr txBox="1"/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60" name="Shape 48"/>
          <p:cNvSpPr txBox="1"/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</a:fld>
            <a:endParaRPr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matchingName="图片与标题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Shape 24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 panose="020B0604020202020204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63" name="Shape 25"/>
          <p:cNvSpPr/>
          <p:nvPr>
            <p:ph type="pic" idx="2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Shape 26"/>
          <p:cNvSpPr txBox="1"/>
          <p:nvPr>
            <p:ph type="body" idx="1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/>
        </p:txBody>
      </p:sp>
      <p:sp>
        <p:nvSpPr>
          <p:cNvPr id="65" name="Shape 27"/>
          <p:cNvSpPr txBox="1"/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66" name="Shape 28"/>
          <p:cNvSpPr txBox="1"/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67" name="Shape 29"/>
          <p:cNvSpPr txBox="1"/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</a:fld>
            <a:endParaRPr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matchingName="标题和竖排文字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Shape 49"/>
          <p:cNvSpPr txBox="1"/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0" name="Shape 50"/>
          <p:cNvSpPr txBox="1"/>
          <p:nvPr>
            <p:ph type="body" idx="1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71" name="Shape 51"/>
          <p:cNvSpPr txBox="1"/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2" name="Shape 52"/>
          <p:cNvSpPr txBox="1"/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3" name="Shape 53"/>
          <p:cNvSpPr txBox="1"/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</a:fld>
            <a:endParaRPr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matchingName="竖排标题与文本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Shape 15"/>
          <p:cNvSpPr txBox="1"/>
          <p:nvPr>
            <p:ph type="title"/>
          </p:nvPr>
        </p:nvSpPr>
        <p:spPr>
          <a:xfrm rot="5400000">
            <a:off x="5350073" y="1467445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6" name="Shape 16"/>
          <p:cNvSpPr txBox="1"/>
          <p:nvPr>
            <p:ph type="body" idx="1"/>
          </p:nvPr>
        </p:nvSpPr>
        <p:spPr>
          <a:xfrm rot="5400000">
            <a:off x="1349573" y="-447080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77" name="Shape 17"/>
          <p:cNvSpPr txBox="1"/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8" name="Shape 18"/>
          <p:cNvSpPr txBox="1"/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9" name="Shape 19"/>
          <p:cNvSpPr txBox="1"/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</a:fld>
            <a:endParaRPr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1"/>
          <p:cNvSpPr txBox="1"/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rial" panose="020B0604020202020204"/>
              <a:buNone/>
              <a:defRPr sz="33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/>
        </p:txBody>
      </p:sp>
      <p:sp>
        <p:nvSpPr>
          <p:cNvPr id="7" name="Shape 2"/>
          <p:cNvSpPr txBox="1"/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marR="0" lvl="0" indent="-36195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 panose="020B0604020202020204"/>
              <a:buChar char="•"/>
              <a:defRPr sz="21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1371600" marR="0" lvl="2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 panose="020B0604020202020204"/>
              <a:buChar char="•"/>
              <a:defRPr sz="15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1828800" marR="0" lvl="3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 panose="020B0604020202020204"/>
              <a:buChar char="•"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2286000" marR="0" lvl="4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 panose="020B0604020202020204"/>
              <a:buChar char="•"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 panose="020B0604020202020204"/>
              <a:buChar char="•"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 panose="020B0604020202020204"/>
              <a:buChar char="•"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 panose="020B0604020202020204"/>
              <a:buChar char="•"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 panose="020B0604020202020204"/>
              <a:buChar char="•"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/>
        </p:txBody>
      </p:sp>
      <p:sp>
        <p:nvSpPr>
          <p:cNvPr id="8" name="Shape 3"/>
          <p:cNvSpPr txBox="1"/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900" b="0" i="0" u="none" strike="noStrike" cap="none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/>
        </p:txBody>
      </p:sp>
      <p:sp>
        <p:nvSpPr>
          <p:cNvPr id="9" name="Shape 4"/>
          <p:cNvSpPr txBox="1"/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100"/>
              <a:buNone/>
              <a:defRPr sz="900" b="0" i="0" u="none" strike="noStrike" cap="none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/>
        </p:txBody>
      </p:sp>
      <p:sp>
        <p:nvSpPr>
          <p:cNvPr id="10" name="Shape 5"/>
          <p:cNvSpPr txBox="1"/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0" marR="0" lvl="1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0" marR="0" lvl="2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0" marR="0" lvl="3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0" marR="0" lvl="4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0" marR="0" lvl="5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0" marR="0" lvl="6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0" marR="0" lvl="7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0" marR="0" lvl="8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</a:fld>
            <a:endParaRPr lang="zh-CN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  <a:effectLst/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tags" Target="../tags/tag9.xml"/><Relationship Id="rId8" Type="http://schemas.openxmlformats.org/officeDocument/2006/relationships/tags" Target="../tags/tag8.xml"/><Relationship Id="rId7" Type="http://schemas.openxmlformats.org/officeDocument/2006/relationships/tags" Target="../tags/tag7.xml"/><Relationship Id="rId6" Type="http://schemas.openxmlformats.org/officeDocument/2006/relationships/tags" Target="../tags/tag6.xml"/><Relationship Id="rId5" Type="http://schemas.openxmlformats.org/officeDocument/2006/relationships/tags" Target="../tags/tag5.xml"/><Relationship Id="rId4" Type="http://schemas.openxmlformats.org/officeDocument/2006/relationships/tags" Target="../tags/tag4.xml"/><Relationship Id="rId3" Type="http://schemas.openxmlformats.org/officeDocument/2006/relationships/tags" Target="../tags/tag3.xml"/><Relationship Id="rId2" Type="http://schemas.openxmlformats.org/officeDocument/2006/relationships/tags" Target="../tags/tag2.xml"/><Relationship Id="rId14" Type="http://schemas.openxmlformats.org/officeDocument/2006/relationships/notesSlide" Target="../notesSlides/notesSlide2.xml"/><Relationship Id="rId13" Type="http://schemas.openxmlformats.org/officeDocument/2006/relationships/slideLayout" Target="../slideLayouts/slideLayout12.xml"/><Relationship Id="rId12" Type="http://schemas.openxmlformats.org/officeDocument/2006/relationships/tags" Target="../tags/tag12.xml"/><Relationship Id="rId11" Type="http://schemas.openxmlformats.org/officeDocument/2006/relationships/tags" Target="../tags/tag11.xml"/><Relationship Id="rId10" Type="http://schemas.openxmlformats.org/officeDocument/2006/relationships/tags" Target="../tags/tag10.xml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0EB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1"/>
          <a:srcRect t="12" b="12"/>
          <a:stretch>
            <a:fillRect/>
          </a:stretch>
        </p:blipFill>
        <p:spPr>
          <a:xfrm>
            <a:off x="-333375" y="-172085"/>
            <a:ext cx="12192000" cy="6858000"/>
          </a:xfrm>
          <a:prstGeom prst="rect">
            <a:avLst/>
          </a:prstGeom>
          <a:noFill/>
          <a:ln w="25400" cap="flat" cmpd="sng">
            <a:noFill/>
            <a:prstDash val="solid"/>
            <a:round/>
          </a:ln>
        </p:spPr>
      </p:pic>
      <p:sp>
        <p:nvSpPr>
          <p:cNvPr id="3" name="AutoShape 3"/>
          <p:cNvSpPr/>
          <p:nvPr/>
        </p:nvSpPr>
        <p:spPr>
          <a:xfrm>
            <a:off x="1016000" y="1905000"/>
            <a:ext cx="711200" cy="76200"/>
          </a:xfrm>
          <a:prstGeom prst="roundRect">
            <a:avLst>
              <a:gd name="adj" fmla="val 0"/>
            </a:avLst>
          </a:prstGeom>
          <a:solidFill>
            <a:srgbClr val="8C1E23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4" name="AutoShape 4"/>
          <p:cNvSpPr/>
          <p:nvPr/>
        </p:nvSpPr>
        <p:spPr>
          <a:xfrm>
            <a:off x="1016000" y="2184400"/>
            <a:ext cx="5842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8C1E23"/>
                </a:solidFill>
                <a:latin typeface="Noto Sans SC"/>
                <a:ea typeface="Noto Sans SC"/>
                <a:cs typeface="Noto Sans SC"/>
                <a:sym typeface="Noto Sans SC"/>
              </a:rPr>
              <a:t>政策解读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1016000" y="2730500"/>
            <a:ext cx="6604000" cy="165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4400" b="1" i="0" u="none" strike="noStrike">
                <a:solidFill>
                  <a:srgbClr val="2D2323"/>
                </a:solidFill>
                <a:latin typeface="Noto Serif SC"/>
                <a:ea typeface="Noto Serif SC"/>
                <a:cs typeface="Noto Serif SC"/>
                <a:sym typeface="Noto Serif SC"/>
              </a:rPr>
              <a:t>伊春市猪肉储备</a:t>
            </a:r>
            <a:endParaRPr lang="en-US" sz="1100"/>
          </a:p>
          <a:p>
            <a:pPr marL="0" indent="0" algn="l">
              <a:lnSpc>
                <a:spcPct val="100000"/>
              </a:lnSpc>
            </a:pPr>
            <a:r>
              <a:rPr lang="en-US" sz="4400" b="1" i="0" u="none" strike="noStrike">
                <a:solidFill>
                  <a:srgbClr val="2D2323"/>
                </a:solidFill>
                <a:latin typeface="Noto Serif SC"/>
                <a:ea typeface="Noto Serif SC"/>
                <a:cs typeface="Noto Serif SC"/>
                <a:sym typeface="Noto Serif SC"/>
              </a:rPr>
              <a:t>管理办法</a:t>
            </a:r>
            <a:endParaRPr lang="en-US" sz="4400" b="1" i="0" u="none" strike="noStrike">
              <a:solidFill>
                <a:srgbClr val="2D2323"/>
              </a:solidFill>
              <a:latin typeface="Noto Serif SC"/>
              <a:ea typeface="Noto Serif SC"/>
              <a:cs typeface="Noto Serif SC"/>
              <a:sym typeface="Noto Serif SC"/>
            </a:endParaRPr>
          </a:p>
        </p:txBody>
      </p:sp>
      <p:sp>
        <p:nvSpPr>
          <p:cNvPr id="6" name="AutoShape 6"/>
          <p:cNvSpPr/>
          <p:nvPr/>
        </p:nvSpPr>
        <p:spPr>
          <a:xfrm>
            <a:off x="1016000" y="4699000"/>
            <a:ext cx="5842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500" b="1" i="0" u="none" strike="noStrike">
                <a:solidFill>
                  <a:srgbClr val="5A504E"/>
                </a:solidFill>
                <a:latin typeface="Noto Sans SC"/>
                <a:ea typeface="Noto Sans SC"/>
                <a:cs typeface="Noto Sans SC"/>
                <a:sym typeface="Noto Sans SC"/>
              </a:rPr>
              <a:t>加强市级储备肉管理 · 有效发挥应急调控和保障作用</a:t>
            </a:r>
            <a:endParaRPr lang="en-US" sz="1500" b="1" i="0" u="none" strike="noStrike">
              <a:solidFill>
                <a:srgbClr val="5A504E"/>
              </a:solidFill>
              <a:latin typeface="Noto Sans SC"/>
              <a:ea typeface="Noto Sans SC"/>
              <a:cs typeface="Noto Sans SC"/>
              <a:sym typeface="Noto Sans SC"/>
            </a:endParaRPr>
          </a:p>
        </p:txBody>
      </p:sp>
      <p:cxnSp>
        <p:nvCxnSpPr>
          <p:cNvPr id="7" name="Connector 7"/>
          <p:cNvCxnSpPr/>
          <p:nvPr/>
        </p:nvCxnSpPr>
        <p:spPr>
          <a:xfrm rot="-28647">
            <a:off x="1016026" y="5581650"/>
            <a:ext cx="1524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25400" cap="flat" cmpd="sng">
            <a:solidFill>
              <a:srgbClr val="8C1E23">
                <a:alpha val="100000"/>
              </a:srgbClr>
            </a:solidFill>
            <a:prstDash val="solid"/>
            <a:round/>
            <a:headEnd type="none" w="lg" len="lg"/>
            <a:tailEnd type="none" w="lg" len="lg"/>
          </a:ln>
        </p:spPr>
      </p:cxnSp>
      <p:sp>
        <p:nvSpPr>
          <p:cNvPr id="8" name="AutoShape 8"/>
          <p:cNvSpPr/>
          <p:nvPr/>
        </p:nvSpPr>
        <p:spPr>
          <a:xfrm>
            <a:off x="1016000" y="5740400"/>
            <a:ext cx="5842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300" b="1" i="0" u="none" strike="noStrike">
                <a:solidFill>
                  <a:srgbClr val="5A504E"/>
                </a:solidFill>
                <a:latin typeface="Noto Sans SC"/>
                <a:ea typeface="Noto Sans SC"/>
                <a:cs typeface="Noto Sans SC"/>
                <a:sym typeface="Noto Sans SC"/>
              </a:rPr>
              <a:t>伊春市商务局　</a:t>
            </a:r>
            <a:r>
              <a:rPr lang="en-US" sz="1300" b="1" i="0" u="none" strike="noStrike">
                <a:solidFill>
                  <a:srgbClr val="5A504E"/>
                </a:solidFill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  <a:sym typeface="Noto Sans SC"/>
              </a:rPr>
              <a:t>2026年9月</a:t>
            </a:r>
            <a:endParaRPr lang="en-US" sz="1100" b="1">
              <a:latin typeface="仿宋_GB2312" panose="02010609030101010101" charset="-122"/>
              <a:ea typeface="仿宋_GB2312" panose="02010609030101010101" charset="-122"/>
              <a:cs typeface="仿宋_GB2312" panose="02010609030101010101" charset="-122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0EB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1016000" y="889000"/>
            <a:ext cx="5080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400" b="1" i="0" u="none" strike="noStrike">
                <a:solidFill>
                  <a:srgbClr val="2D2323"/>
                </a:solidFill>
                <a:latin typeface="Noto Serif SC"/>
                <a:ea typeface="Noto Serif SC"/>
                <a:cs typeface="Noto Serif SC"/>
                <a:sym typeface="Noto Serif SC"/>
              </a:rPr>
              <a:t>目录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1041400" y="1549400"/>
            <a:ext cx="50800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300" b="0" i="0" u="none" strike="noStrike">
                <a:solidFill>
                  <a:srgbClr val="8C1E23"/>
                </a:solidFill>
                <a:latin typeface="Noto Sans SC"/>
                <a:ea typeface="Noto Sans SC"/>
                <a:cs typeface="Noto Sans SC"/>
                <a:sym typeface="Noto Sans SC"/>
              </a:rPr>
              <a:t>CONTENTS</a:t>
            </a:r>
            <a:endParaRPr lang="en-US" sz="1100"/>
          </a:p>
        </p:txBody>
      </p:sp>
      <p:cxnSp>
        <p:nvCxnSpPr>
          <p:cNvPr id="4" name="Connector 4"/>
          <p:cNvCxnSpPr/>
          <p:nvPr/>
        </p:nvCxnSpPr>
        <p:spPr>
          <a:xfrm rot="-4297">
            <a:off x="1016004" y="2025650"/>
            <a:ext cx="10160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C8B4AA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5" name="AutoShape 5"/>
          <p:cNvSpPr/>
          <p:nvPr>
            <p:custDataLst>
              <p:tags r:id="rId1"/>
            </p:custDataLst>
          </p:nvPr>
        </p:nvSpPr>
        <p:spPr>
          <a:xfrm>
            <a:off x="1270000" y="2540000"/>
            <a:ext cx="1524000" cy="889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5200" b="1" i="0" u="none" strike="noStrike">
                <a:solidFill>
                  <a:srgbClr val="8C1E23"/>
                </a:solidFill>
                <a:latin typeface="楷体" panose="02010609060101010101" charset="-122"/>
                <a:ea typeface="楷体" panose="02010609060101010101" charset="-122"/>
                <a:cs typeface="Noto Serif SC"/>
                <a:sym typeface="Noto Serif SC"/>
              </a:rPr>
              <a:t>01</a:t>
            </a:r>
            <a:endParaRPr lang="en-US" sz="1100" b="1"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6" name="AutoShape 6"/>
          <p:cNvSpPr/>
          <p:nvPr>
            <p:custDataLst>
              <p:tags r:id="rId2"/>
            </p:custDataLst>
          </p:nvPr>
        </p:nvSpPr>
        <p:spPr>
          <a:xfrm>
            <a:off x="2794000" y="2667000"/>
            <a:ext cx="2794000" cy="457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200" b="1" i="0" u="none" strike="noStrike">
                <a:solidFill>
                  <a:srgbClr val="2D2323"/>
                </a:solidFill>
                <a:latin typeface="Noto Serif SC"/>
                <a:ea typeface="Noto Serif SC"/>
                <a:cs typeface="Noto Serif SC"/>
                <a:sym typeface="Noto Serif SC"/>
              </a:rPr>
              <a:t>出台背景</a:t>
            </a:r>
            <a:endParaRPr lang="en-US" sz="1100"/>
          </a:p>
        </p:txBody>
      </p:sp>
      <p:sp>
        <p:nvSpPr>
          <p:cNvPr id="7" name="AutoShape 7"/>
          <p:cNvSpPr/>
          <p:nvPr>
            <p:custDataLst>
              <p:tags r:id="rId3"/>
            </p:custDataLst>
          </p:nvPr>
        </p:nvSpPr>
        <p:spPr>
          <a:xfrm>
            <a:off x="2794000" y="3175000"/>
            <a:ext cx="2794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7000"/>
              </a:lnSpc>
              <a:defRPr/>
            </a:pPr>
            <a:r>
              <a:rPr lang="en-US" sz="1300" b="0" i="0" u="none" strike="noStrike">
                <a:solidFill>
                  <a:srgbClr val="6E6462"/>
                </a:solidFill>
                <a:latin typeface="Noto Sans SC"/>
                <a:ea typeface="Noto Sans SC"/>
                <a:cs typeface="Noto Sans SC"/>
                <a:sym typeface="Noto Sans SC"/>
              </a:rPr>
              <a:t>为何建立市级</a:t>
            </a:r>
            <a:r>
              <a:rPr lang="zh-CN" altLang="en-US" sz="1300" b="0" i="0" u="none" strike="noStrike">
                <a:solidFill>
                  <a:srgbClr val="6E6462"/>
                </a:solidFill>
                <a:latin typeface="Noto Sans SC"/>
                <a:ea typeface="宋体" panose="02010600030101010101" pitchFamily="2" charset="-122"/>
                <a:cs typeface="Noto Sans SC"/>
                <a:sym typeface="Noto Sans SC"/>
              </a:rPr>
              <a:t>猪肉</a:t>
            </a:r>
            <a:r>
              <a:rPr lang="en-US" sz="1300" b="0" i="0" u="none" strike="noStrike">
                <a:solidFill>
                  <a:srgbClr val="6E6462"/>
                </a:solidFill>
                <a:latin typeface="Noto Sans SC"/>
                <a:ea typeface="Noto Sans SC"/>
                <a:cs typeface="Noto Sans SC"/>
                <a:sym typeface="Noto Sans SC"/>
              </a:rPr>
              <a:t>储备制度</a:t>
            </a:r>
            <a:endParaRPr lang="en-US" sz="1100"/>
          </a:p>
        </p:txBody>
      </p:sp>
      <p:sp>
        <p:nvSpPr>
          <p:cNvPr id="8" name="AutoShape 8"/>
          <p:cNvSpPr/>
          <p:nvPr>
            <p:custDataLst>
              <p:tags r:id="rId4"/>
            </p:custDataLst>
          </p:nvPr>
        </p:nvSpPr>
        <p:spPr>
          <a:xfrm>
            <a:off x="6604000" y="2540000"/>
            <a:ext cx="1524000" cy="889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5200" b="1" i="0" u="none" strike="noStrike">
                <a:solidFill>
                  <a:srgbClr val="8C1E23"/>
                </a:solidFill>
                <a:latin typeface="楷体" panose="02010609060101010101" charset="-122"/>
                <a:ea typeface="楷体" panose="02010609060101010101" charset="-122"/>
                <a:cs typeface="Noto Serif SC"/>
                <a:sym typeface="Noto Serif SC"/>
              </a:rPr>
              <a:t>02</a:t>
            </a:r>
            <a:endParaRPr lang="en-US" sz="1100"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9" name="AutoShape 9"/>
          <p:cNvSpPr/>
          <p:nvPr>
            <p:custDataLst>
              <p:tags r:id="rId5"/>
            </p:custDataLst>
          </p:nvPr>
        </p:nvSpPr>
        <p:spPr>
          <a:xfrm>
            <a:off x="8128000" y="2667000"/>
            <a:ext cx="2794000" cy="457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200" b="1" i="0" u="none" strike="noStrike">
                <a:solidFill>
                  <a:srgbClr val="2D2323"/>
                </a:solidFill>
                <a:latin typeface="Noto Serif SC"/>
                <a:ea typeface="Noto Serif SC"/>
                <a:cs typeface="Noto Serif SC"/>
                <a:sym typeface="Noto Serif SC"/>
              </a:rPr>
              <a:t>制定依据</a:t>
            </a:r>
            <a:endParaRPr lang="en-US" sz="1100"/>
          </a:p>
        </p:txBody>
      </p:sp>
      <p:sp>
        <p:nvSpPr>
          <p:cNvPr id="10" name="AutoShape 10"/>
          <p:cNvSpPr/>
          <p:nvPr>
            <p:custDataLst>
              <p:tags r:id="rId6"/>
            </p:custDataLst>
          </p:nvPr>
        </p:nvSpPr>
        <p:spPr>
          <a:xfrm>
            <a:off x="8128000" y="3175000"/>
            <a:ext cx="2794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7000"/>
              </a:lnSpc>
              <a:defRPr/>
            </a:pPr>
            <a:r>
              <a:rPr lang="en-US" sz="1300" b="0" i="0" u="none" strike="noStrike">
                <a:solidFill>
                  <a:srgbClr val="6E6462"/>
                </a:solidFill>
                <a:latin typeface="Noto Sans SC"/>
                <a:ea typeface="Noto Sans SC"/>
                <a:cs typeface="Noto Sans SC"/>
                <a:sym typeface="Noto Sans SC"/>
              </a:rPr>
              <a:t>国家与省级相关办法衔接</a:t>
            </a:r>
            <a:endParaRPr lang="en-US" sz="1100"/>
          </a:p>
        </p:txBody>
      </p:sp>
      <p:sp>
        <p:nvSpPr>
          <p:cNvPr id="11" name="AutoShape 11"/>
          <p:cNvSpPr/>
          <p:nvPr>
            <p:custDataLst>
              <p:tags r:id="rId7"/>
            </p:custDataLst>
          </p:nvPr>
        </p:nvSpPr>
        <p:spPr>
          <a:xfrm>
            <a:off x="1270000" y="4445000"/>
            <a:ext cx="1524000" cy="889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5200" b="1" i="0" u="none" strike="noStrike">
                <a:solidFill>
                  <a:srgbClr val="8C1E23"/>
                </a:solidFill>
                <a:latin typeface="楷体" panose="02010609060101010101" charset="-122"/>
                <a:ea typeface="楷体" panose="02010609060101010101" charset="-122"/>
                <a:cs typeface="Noto Serif SC"/>
                <a:sym typeface="Noto Serif SC"/>
              </a:rPr>
              <a:t>03</a:t>
            </a:r>
            <a:endParaRPr lang="en-US" sz="1100"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12" name="AutoShape 12"/>
          <p:cNvSpPr/>
          <p:nvPr>
            <p:custDataLst>
              <p:tags r:id="rId8"/>
            </p:custDataLst>
          </p:nvPr>
        </p:nvSpPr>
        <p:spPr>
          <a:xfrm>
            <a:off x="2794000" y="4572000"/>
            <a:ext cx="3302000" cy="457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200" b="1" i="0" u="none" strike="noStrike">
                <a:solidFill>
                  <a:srgbClr val="2D2323"/>
                </a:solidFill>
                <a:latin typeface="Noto Serif SC"/>
                <a:ea typeface="Noto Serif SC"/>
                <a:cs typeface="Noto Serif SC"/>
                <a:sym typeface="Noto Serif SC"/>
              </a:rPr>
              <a:t>主要内容</a:t>
            </a:r>
            <a:endParaRPr lang="en-US" sz="1100"/>
          </a:p>
        </p:txBody>
      </p:sp>
      <p:sp>
        <p:nvSpPr>
          <p:cNvPr id="13" name="AutoShape 13"/>
          <p:cNvSpPr/>
          <p:nvPr>
            <p:custDataLst>
              <p:tags r:id="rId9"/>
            </p:custDataLst>
          </p:nvPr>
        </p:nvSpPr>
        <p:spPr>
          <a:xfrm>
            <a:off x="2794000" y="5080000"/>
            <a:ext cx="3302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7000"/>
              </a:lnSpc>
              <a:defRPr/>
            </a:pPr>
            <a:r>
              <a:rPr lang="en-US" sz="1300" b="0" i="0" u="none" strike="noStrike">
                <a:solidFill>
                  <a:srgbClr val="6E6462"/>
                </a:solidFill>
                <a:latin typeface="Noto Sans SC"/>
                <a:ea typeface="Noto Sans SC"/>
                <a:cs typeface="Noto Sans SC"/>
                <a:sym typeface="Noto Sans SC"/>
              </a:rPr>
              <a:t>十二章四十六条的制度框架</a:t>
            </a:r>
            <a:endParaRPr lang="en-US" sz="1100"/>
          </a:p>
        </p:txBody>
      </p:sp>
      <p:sp>
        <p:nvSpPr>
          <p:cNvPr id="14" name="AutoShape 14"/>
          <p:cNvSpPr/>
          <p:nvPr>
            <p:custDataLst>
              <p:tags r:id="rId10"/>
            </p:custDataLst>
          </p:nvPr>
        </p:nvSpPr>
        <p:spPr>
          <a:xfrm>
            <a:off x="6604000" y="4445000"/>
            <a:ext cx="1524000" cy="889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5200" b="1" i="0" u="none" strike="noStrike">
                <a:solidFill>
                  <a:srgbClr val="8C1E23"/>
                </a:solidFill>
                <a:latin typeface="楷体" panose="02010609060101010101" charset="-122"/>
                <a:ea typeface="楷体" panose="02010609060101010101" charset="-122"/>
                <a:cs typeface="Noto Serif SC"/>
                <a:sym typeface="Noto Serif SC"/>
              </a:rPr>
              <a:t>04</a:t>
            </a:r>
            <a:endParaRPr lang="en-US" sz="1100"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15" name="AutoShape 15"/>
          <p:cNvSpPr/>
          <p:nvPr>
            <p:custDataLst>
              <p:tags r:id="rId11"/>
            </p:custDataLst>
          </p:nvPr>
        </p:nvSpPr>
        <p:spPr>
          <a:xfrm>
            <a:off x="8128000" y="4572000"/>
            <a:ext cx="3048000" cy="457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200" b="1" i="0" u="none" strike="noStrike">
                <a:solidFill>
                  <a:srgbClr val="2D2323"/>
                </a:solidFill>
                <a:latin typeface="Noto Serif SC"/>
                <a:ea typeface="Noto Serif SC"/>
                <a:cs typeface="Noto Serif SC"/>
                <a:sym typeface="Noto Serif SC"/>
              </a:rPr>
              <a:t>解读机构及联系方式</a:t>
            </a:r>
            <a:endParaRPr lang="en-US" sz="1100"/>
          </a:p>
        </p:txBody>
      </p:sp>
      <p:sp>
        <p:nvSpPr>
          <p:cNvPr id="16" name="AutoShape 16"/>
          <p:cNvSpPr/>
          <p:nvPr>
            <p:custDataLst>
              <p:tags r:id="rId12"/>
            </p:custDataLst>
          </p:nvPr>
        </p:nvSpPr>
        <p:spPr>
          <a:xfrm>
            <a:off x="8128000" y="5080000"/>
            <a:ext cx="3048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7000"/>
              </a:lnSpc>
              <a:defRPr/>
            </a:pPr>
            <a:r>
              <a:rPr lang="en-US" sz="1300" b="0" i="0" u="none" strike="noStrike">
                <a:solidFill>
                  <a:srgbClr val="6E6462"/>
                </a:solidFill>
                <a:latin typeface="Noto Sans SC"/>
                <a:ea typeface="Noto Sans SC"/>
                <a:cs typeface="Noto Sans SC"/>
                <a:sym typeface="Noto Sans SC"/>
              </a:rPr>
              <a:t>政策咨询渠道</a:t>
            </a:r>
            <a:endParaRPr lang="en-US" sz="11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0EB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1016000" y="762000"/>
            <a:ext cx="38100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300" b="1" i="0" u="none" strike="noStrike">
                <a:solidFill>
                  <a:srgbClr val="8C1E23"/>
                </a:solidFill>
                <a:latin typeface="Noto Sans SC"/>
                <a:ea typeface="Noto Sans SC"/>
                <a:cs typeface="Noto Sans SC"/>
                <a:sym typeface="Noto Sans SC"/>
              </a:rPr>
              <a:t>01　出台背景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1016000" y="1168400"/>
            <a:ext cx="10160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000" b="1" i="0" u="none" strike="noStrike">
                <a:solidFill>
                  <a:srgbClr val="2D2323"/>
                </a:solidFill>
                <a:latin typeface="Noto Serif SC"/>
                <a:ea typeface="Noto Serif SC"/>
                <a:cs typeface="Noto Serif SC"/>
                <a:sym typeface="Noto Serif SC"/>
              </a:rPr>
              <a:t>为何要建立市级猪肉储备制度？</a:t>
            </a:r>
            <a:endParaRPr lang="en-US" sz="1100"/>
          </a:p>
        </p:txBody>
      </p:sp>
      <p:cxnSp>
        <p:nvCxnSpPr>
          <p:cNvPr id="4" name="Connector 4"/>
          <p:cNvCxnSpPr/>
          <p:nvPr/>
        </p:nvCxnSpPr>
        <p:spPr>
          <a:xfrm rot="-57290">
            <a:off x="1016053" y="2000250"/>
            <a:ext cx="762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38100" cap="flat" cmpd="sng">
            <a:solidFill>
              <a:srgbClr val="8C1E23">
                <a:alpha val="100000"/>
              </a:srgbClr>
            </a:solidFill>
            <a:prstDash val="solid"/>
            <a:round/>
            <a:headEnd type="none" w="lg" len="lg"/>
            <a:tailEnd type="none" w="lg" len="lg"/>
          </a:ln>
        </p:spPr>
      </p:cxnSp>
      <p:sp>
        <p:nvSpPr>
          <p:cNvPr id="5" name="AutoShape 5"/>
          <p:cNvSpPr/>
          <p:nvPr/>
        </p:nvSpPr>
        <p:spPr>
          <a:xfrm>
            <a:off x="1016000" y="2413000"/>
            <a:ext cx="10160000" cy="1143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50000"/>
              </a:lnSpc>
              <a:defRPr/>
            </a:pPr>
            <a:r>
              <a:rPr lang="en-US" sz="1600" b="0" i="0" u="none" strike="noStrike">
                <a:solidFill>
                  <a:srgbClr val="3C3230"/>
                </a:solidFill>
                <a:latin typeface="Noto Serif SC"/>
                <a:ea typeface="Noto Serif SC"/>
                <a:cs typeface="Noto Serif SC"/>
                <a:sym typeface="Noto Serif SC"/>
              </a:rPr>
              <a:t>按照国家和省有关规定要求，为应对</a:t>
            </a:r>
            <a:r>
              <a:rPr lang="en-US" sz="1600" b="1" i="0" u="none" strike="noStrike">
                <a:solidFill>
                  <a:srgbClr val="3C3230"/>
                </a:solidFill>
                <a:latin typeface="Noto Serif SC"/>
                <a:ea typeface="Noto Serif SC"/>
                <a:cs typeface="Noto Serif SC"/>
                <a:sym typeface="Noto Serif SC"/>
              </a:rPr>
              <a:t>重大自然灾害、公共卫生事件、动物疫情</a:t>
            </a:r>
            <a:r>
              <a:rPr lang="en-US" sz="1600" b="0" i="0" u="none" strike="noStrike">
                <a:solidFill>
                  <a:srgbClr val="3C3230"/>
                </a:solidFill>
                <a:latin typeface="Noto Serif SC"/>
                <a:ea typeface="Noto Serif SC"/>
                <a:cs typeface="Noto Serif SC"/>
                <a:sym typeface="Noto Serif SC"/>
              </a:rPr>
              <a:t>或其他突发事件引发的市场异常波动，以及保障</a:t>
            </a:r>
            <a:r>
              <a:rPr lang="en-US" sz="1600" b="1" i="0" u="none" strike="noStrike">
                <a:solidFill>
                  <a:srgbClr val="3C3230"/>
                </a:solidFill>
                <a:latin typeface="Noto Serif SC"/>
                <a:ea typeface="Noto Serif SC"/>
                <a:cs typeface="Noto Serif SC"/>
                <a:sym typeface="Noto Serif SC"/>
              </a:rPr>
              <a:t>节日市场供应</a:t>
            </a:r>
            <a:r>
              <a:rPr lang="en-US" sz="1600" b="0" i="0" u="none" strike="noStrike">
                <a:solidFill>
                  <a:srgbClr val="3C3230"/>
                </a:solidFill>
                <a:latin typeface="Noto Serif SC"/>
                <a:ea typeface="Noto Serif SC"/>
                <a:cs typeface="Noto Serif SC"/>
                <a:sym typeface="Noto Serif SC"/>
              </a:rPr>
              <a:t>，伊春市建立了市级</a:t>
            </a:r>
            <a:r>
              <a:rPr lang="zh-CN" altLang="en-US" sz="1600" b="0" i="0" u="none" strike="noStrike">
                <a:solidFill>
                  <a:srgbClr val="3C3230"/>
                </a:solidFill>
                <a:latin typeface="Noto Serif SC"/>
                <a:ea typeface="宋体" panose="02010600030101010101" pitchFamily="2" charset="-122"/>
                <a:cs typeface="Noto Serif SC"/>
                <a:sym typeface="Noto Serif SC"/>
              </a:rPr>
              <a:t>猪肉</a:t>
            </a:r>
            <a:r>
              <a:rPr lang="en-US" sz="1600" b="0" i="0" u="none" strike="noStrike">
                <a:solidFill>
                  <a:srgbClr val="3C3230"/>
                </a:solidFill>
                <a:latin typeface="Noto Serif SC"/>
                <a:ea typeface="Noto Serif SC"/>
                <a:cs typeface="Noto Serif SC"/>
                <a:sym typeface="Noto Serif SC"/>
              </a:rPr>
              <a:t>储备制度，储备包括生猪活体、冻猪肉等肉类产品。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1016000" y="3937000"/>
            <a:ext cx="5080000" cy="355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400" b="1" i="0" u="none" strike="noStrike">
                <a:solidFill>
                  <a:srgbClr val="6E6462"/>
                </a:solidFill>
                <a:latin typeface="Noto Sans SC"/>
                <a:ea typeface="Noto Sans SC"/>
                <a:cs typeface="Noto Sans SC"/>
                <a:sym typeface="Noto Sans SC"/>
              </a:rPr>
              <a:t>制度目标 —— 确保储备肉「数量真实、质量合格、储存安全」</a:t>
            </a:r>
            <a:endParaRPr lang="en-US" sz="1100" b="1"/>
          </a:p>
        </p:txBody>
      </p:sp>
      <p:sp>
        <p:nvSpPr>
          <p:cNvPr id="7" name="AutoShape 7"/>
          <p:cNvSpPr/>
          <p:nvPr/>
        </p:nvSpPr>
        <p:spPr>
          <a:xfrm>
            <a:off x="1016000" y="4572000"/>
            <a:ext cx="2286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3400" b="1" i="0" u="none" strike="noStrike">
                <a:solidFill>
                  <a:srgbClr val="8C1E23"/>
                </a:solidFill>
                <a:latin typeface="Noto Serif SC"/>
                <a:ea typeface="Noto Serif SC"/>
                <a:cs typeface="Noto Serif SC"/>
                <a:sym typeface="Noto Serif SC"/>
              </a:rPr>
              <a:t>储得实</a:t>
            </a:r>
            <a:endParaRPr lang="en-US" sz="1100"/>
          </a:p>
        </p:txBody>
      </p:sp>
      <p:cxnSp>
        <p:nvCxnSpPr>
          <p:cNvPr id="8" name="Connector 8"/>
          <p:cNvCxnSpPr/>
          <p:nvPr/>
        </p:nvCxnSpPr>
        <p:spPr>
          <a:xfrm rot="5323618">
            <a:off x="3143250" y="4978471"/>
            <a:ext cx="5715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C8B4AA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9" name="AutoShape 9"/>
          <p:cNvSpPr/>
          <p:nvPr/>
        </p:nvSpPr>
        <p:spPr>
          <a:xfrm>
            <a:off x="3619500" y="4572000"/>
            <a:ext cx="2286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3400" b="1" i="0" u="none" strike="noStrike">
                <a:solidFill>
                  <a:srgbClr val="8C1E23"/>
                </a:solidFill>
                <a:latin typeface="Noto Serif SC"/>
                <a:ea typeface="Noto Serif SC"/>
                <a:cs typeface="Noto Serif SC"/>
                <a:sym typeface="Noto Serif SC"/>
              </a:rPr>
              <a:t>管得好</a:t>
            </a:r>
            <a:endParaRPr lang="en-US" sz="1100"/>
          </a:p>
        </p:txBody>
      </p:sp>
      <p:cxnSp>
        <p:nvCxnSpPr>
          <p:cNvPr id="10" name="Connector 10"/>
          <p:cNvCxnSpPr/>
          <p:nvPr/>
        </p:nvCxnSpPr>
        <p:spPr>
          <a:xfrm rot="5323618">
            <a:off x="5746750" y="4978471"/>
            <a:ext cx="5715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C8B4AA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1" name="AutoShape 11"/>
          <p:cNvSpPr/>
          <p:nvPr/>
        </p:nvSpPr>
        <p:spPr>
          <a:xfrm>
            <a:off x="6223000" y="4572000"/>
            <a:ext cx="2286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3400" b="1" i="0" u="none" strike="noStrike">
                <a:solidFill>
                  <a:srgbClr val="8C1E23"/>
                </a:solidFill>
                <a:latin typeface="Noto Serif SC"/>
                <a:ea typeface="Noto Serif SC"/>
                <a:cs typeface="Noto Serif SC"/>
                <a:sym typeface="Noto Serif SC"/>
              </a:rPr>
              <a:t>调得动</a:t>
            </a:r>
            <a:endParaRPr lang="en-US" sz="1100"/>
          </a:p>
        </p:txBody>
      </p:sp>
      <p:cxnSp>
        <p:nvCxnSpPr>
          <p:cNvPr id="12" name="Connector 12"/>
          <p:cNvCxnSpPr/>
          <p:nvPr/>
        </p:nvCxnSpPr>
        <p:spPr>
          <a:xfrm rot="5323618">
            <a:off x="8350250" y="4978471"/>
            <a:ext cx="5715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C8B4AA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3" name="AutoShape 13"/>
          <p:cNvSpPr/>
          <p:nvPr/>
        </p:nvSpPr>
        <p:spPr>
          <a:xfrm>
            <a:off x="8826500" y="4572000"/>
            <a:ext cx="2286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3400" b="1" i="0" u="none" strike="noStrike">
                <a:solidFill>
                  <a:srgbClr val="8C1E23"/>
                </a:solidFill>
                <a:latin typeface="Noto Serif SC"/>
                <a:ea typeface="Noto Serif SC"/>
                <a:cs typeface="Noto Serif SC"/>
                <a:sym typeface="Noto Serif SC"/>
              </a:rPr>
              <a:t>用得上</a:t>
            </a:r>
            <a:endParaRPr lang="en-US" sz="1100"/>
          </a:p>
        </p:txBody>
      </p:sp>
      <p:sp>
        <p:nvSpPr>
          <p:cNvPr id="14" name="AutoShape 14"/>
          <p:cNvSpPr/>
          <p:nvPr/>
        </p:nvSpPr>
        <p:spPr>
          <a:xfrm>
            <a:off x="1016000" y="5842000"/>
            <a:ext cx="10160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300" b="0" i="0" u="none" strike="noStrike">
                <a:solidFill>
                  <a:srgbClr val="786E6C"/>
                </a:solidFill>
                <a:latin typeface="Noto Sans SC"/>
                <a:ea typeface="Noto Sans SC"/>
                <a:cs typeface="Noto Sans SC"/>
                <a:sym typeface="Noto Sans SC"/>
              </a:rPr>
              <a:t>经过深入研究论证，编制本《办法》，为全市</a:t>
            </a:r>
            <a:r>
              <a:rPr lang="zh-CN" altLang="en-US" sz="1300" b="0" i="0" u="none" strike="noStrike">
                <a:solidFill>
                  <a:srgbClr val="786E6C"/>
                </a:solidFill>
                <a:latin typeface="Noto Sans SC"/>
                <a:ea typeface="宋体" panose="02010600030101010101" pitchFamily="2" charset="-122"/>
                <a:cs typeface="Noto Sans SC"/>
                <a:sym typeface="Noto Sans SC"/>
              </a:rPr>
              <a:t>猪</a:t>
            </a:r>
            <a:r>
              <a:rPr lang="en-US" sz="1300" b="0" i="0" u="none" strike="noStrike">
                <a:solidFill>
                  <a:srgbClr val="786E6C"/>
                </a:solidFill>
                <a:latin typeface="Noto Sans SC"/>
                <a:ea typeface="Noto Sans SC"/>
                <a:cs typeface="Noto Sans SC"/>
                <a:sym typeface="Noto Sans SC"/>
              </a:rPr>
              <a:t>肉</a:t>
            </a:r>
            <a:r>
              <a:rPr lang="zh-CN" altLang="en-US" sz="1300" b="0" i="0" u="none" strike="noStrike">
                <a:solidFill>
                  <a:srgbClr val="786E6C"/>
                </a:solidFill>
                <a:latin typeface="Noto Sans SC"/>
                <a:ea typeface="宋体" panose="02010600030101010101" pitchFamily="2" charset="-122"/>
                <a:cs typeface="Noto Sans SC"/>
                <a:sym typeface="Noto Sans SC"/>
              </a:rPr>
              <a:t>储备</a:t>
            </a:r>
            <a:r>
              <a:rPr lang="en-US" sz="1300" b="0" i="0" u="none" strike="noStrike">
                <a:solidFill>
                  <a:srgbClr val="786E6C"/>
                </a:solidFill>
                <a:latin typeface="Noto Sans SC"/>
                <a:ea typeface="Noto Sans SC"/>
                <a:cs typeface="Noto Sans SC"/>
                <a:sym typeface="Noto Sans SC"/>
              </a:rPr>
              <a:t>管理工作提供法规遵循和制度依据。</a:t>
            </a:r>
            <a:endParaRPr lang="en-US" sz="11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0EB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1016000" y="762000"/>
            <a:ext cx="38100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300" b="1" i="0" u="none" strike="noStrike">
                <a:solidFill>
                  <a:srgbClr val="8C1E23"/>
                </a:solidFill>
                <a:latin typeface="Noto Sans SC"/>
                <a:ea typeface="Noto Sans SC"/>
                <a:cs typeface="Noto Sans SC"/>
                <a:sym typeface="Noto Sans SC"/>
              </a:rPr>
              <a:t>02　制定依据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1016000" y="1168400"/>
            <a:ext cx="10160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000" b="1" i="0" u="none" strike="noStrike">
                <a:solidFill>
                  <a:srgbClr val="2D2323"/>
                </a:solidFill>
                <a:latin typeface="Noto Serif SC"/>
                <a:ea typeface="Noto Serif SC"/>
                <a:cs typeface="Noto Serif SC"/>
                <a:sym typeface="Noto Serif SC"/>
              </a:rPr>
              <a:t>本办法的上位依据是什么？</a:t>
            </a:r>
            <a:endParaRPr lang="en-US" sz="1100"/>
          </a:p>
        </p:txBody>
      </p:sp>
      <p:cxnSp>
        <p:nvCxnSpPr>
          <p:cNvPr id="4" name="Connector 4"/>
          <p:cNvCxnSpPr/>
          <p:nvPr/>
        </p:nvCxnSpPr>
        <p:spPr>
          <a:xfrm rot="-57290">
            <a:off x="1016053" y="2000250"/>
            <a:ext cx="762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38100" cap="flat" cmpd="sng">
            <a:solidFill>
              <a:srgbClr val="8C1E23">
                <a:alpha val="100000"/>
              </a:srgbClr>
            </a:solidFill>
            <a:prstDash val="solid"/>
            <a:round/>
            <a:headEnd type="none" w="lg" len="lg"/>
            <a:tailEnd type="none" w="lg" len="lg"/>
          </a:ln>
        </p:spPr>
      </p:cxnSp>
      <p:sp>
        <p:nvSpPr>
          <p:cNvPr id="5" name="AutoShape 5"/>
          <p:cNvSpPr/>
          <p:nvPr/>
        </p:nvSpPr>
        <p:spPr>
          <a:xfrm>
            <a:off x="1016000" y="2476500"/>
            <a:ext cx="10160000" cy="990600"/>
          </a:xfrm>
          <a:prstGeom prst="roundRect">
            <a:avLst>
              <a:gd name="adj" fmla="val 0"/>
            </a:avLst>
          </a:prstGeom>
          <a:solidFill>
            <a:srgbClr val="FFFFFF">
              <a:alpha val="60000"/>
            </a:srgbClr>
          </a:solidFill>
          <a:ln w="12700" cap="flat" cmpd="sng">
            <a:solidFill>
              <a:srgbClr val="D2C3B9">
                <a:alpha val="10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6" name="AutoShape 6"/>
          <p:cNvSpPr/>
          <p:nvPr/>
        </p:nvSpPr>
        <p:spPr>
          <a:xfrm>
            <a:off x="1333500" y="2641600"/>
            <a:ext cx="1524000" cy="330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300" b="1" i="0" u="none" strike="noStrike">
                <a:solidFill>
                  <a:srgbClr val="8C1E23"/>
                </a:solidFill>
                <a:latin typeface="Noto Sans SC"/>
                <a:ea typeface="Noto Sans SC"/>
                <a:cs typeface="Noto Sans SC"/>
                <a:sym typeface="Noto Sans SC"/>
              </a:rPr>
              <a:t>国家层面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1333500" y="2984500"/>
            <a:ext cx="9525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2D2323"/>
                </a:solidFill>
                <a:latin typeface="Noto Serif SC"/>
                <a:ea typeface="Noto Serif SC"/>
                <a:cs typeface="Noto Serif SC"/>
                <a:sym typeface="Noto Serif SC"/>
              </a:rPr>
              <a:t>商务部《中央储备肉管理办法》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5842000" y="3530600"/>
            <a:ext cx="5080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800" b="0" i="0" u="none" strike="noStrike">
                <a:solidFill>
                  <a:srgbClr val="8C1E23"/>
                </a:solidFill>
                <a:latin typeface="Noto Sans SC"/>
                <a:ea typeface="Noto Sans SC"/>
                <a:cs typeface="Noto Sans SC"/>
                <a:sym typeface="Noto Sans SC"/>
              </a:rPr>
              <a:t>↓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1016000" y="3886200"/>
            <a:ext cx="10160000" cy="990600"/>
          </a:xfrm>
          <a:prstGeom prst="roundRect">
            <a:avLst>
              <a:gd name="adj" fmla="val 0"/>
            </a:avLst>
          </a:prstGeom>
          <a:solidFill>
            <a:srgbClr val="FFFFFF">
              <a:alpha val="60000"/>
            </a:srgbClr>
          </a:solidFill>
          <a:ln w="12700" cap="flat" cmpd="sng">
            <a:solidFill>
              <a:srgbClr val="D2C3B9">
                <a:alpha val="10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0" name="AutoShape 10"/>
          <p:cNvSpPr/>
          <p:nvPr/>
        </p:nvSpPr>
        <p:spPr>
          <a:xfrm>
            <a:off x="1333500" y="4051300"/>
            <a:ext cx="1524000" cy="330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300" b="1" i="0" u="none" strike="noStrike">
                <a:solidFill>
                  <a:srgbClr val="8C1E23"/>
                </a:solidFill>
                <a:latin typeface="Noto Sans SC"/>
                <a:ea typeface="Noto Sans SC"/>
                <a:cs typeface="Noto Sans SC"/>
                <a:sym typeface="Noto Sans SC"/>
              </a:rPr>
              <a:t>省级层面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1333500" y="4394200"/>
            <a:ext cx="9525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2D2323"/>
                </a:solidFill>
                <a:latin typeface="Noto Serif SC"/>
                <a:ea typeface="Noto Serif SC"/>
                <a:cs typeface="Noto Serif SC"/>
                <a:sym typeface="Noto Serif SC"/>
              </a:rPr>
              <a:t>省商务厅、省财政厅《黑龙江省省级冻猪肉储备管理办法》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5842000" y="4940300"/>
            <a:ext cx="5080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800" b="0" i="0" u="none" strike="noStrike">
                <a:solidFill>
                  <a:srgbClr val="8C1E23"/>
                </a:solidFill>
                <a:latin typeface="Noto Sans SC"/>
                <a:ea typeface="Noto Sans SC"/>
                <a:cs typeface="Noto Sans SC"/>
                <a:sym typeface="Noto Sans SC"/>
              </a:rPr>
              <a:t>↓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1016000" y="5295900"/>
            <a:ext cx="10160000" cy="787400"/>
          </a:xfrm>
          <a:prstGeom prst="roundRect">
            <a:avLst>
              <a:gd name="adj" fmla="val 0"/>
            </a:avLst>
          </a:prstGeom>
          <a:solidFill>
            <a:srgbClr val="8C1E23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4" name="AutoShape 14"/>
          <p:cNvSpPr/>
          <p:nvPr/>
        </p:nvSpPr>
        <p:spPr>
          <a:xfrm>
            <a:off x="1333500" y="5435600"/>
            <a:ext cx="15240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300" b="1" i="0" u="none" strike="noStrike">
                <a:solidFill>
                  <a:srgbClr val="FFFFFF">
                    <a:alpha val="85098"/>
                  </a:srgbClr>
                </a:solidFill>
                <a:latin typeface="Noto Sans SC"/>
                <a:ea typeface="Noto Sans SC"/>
                <a:cs typeface="Noto Sans SC"/>
                <a:sym typeface="Noto Sans SC"/>
              </a:rPr>
              <a:t>市级落地</a:t>
            </a:r>
            <a:endParaRPr lang="en-US" sz="1100" b="1"/>
          </a:p>
        </p:txBody>
      </p:sp>
      <p:sp>
        <p:nvSpPr>
          <p:cNvPr id="15" name="AutoShape 15"/>
          <p:cNvSpPr/>
          <p:nvPr/>
        </p:nvSpPr>
        <p:spPr>
          <a:xfrm>
            <a:off x="1333500" y="5715000"/>
            <a:ext cx="9525000" cy="330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500" b="1" i="0" u="none" strike="noStrike">
                <a:solidFill>
                  <a:srgbClr val="FFFFFF"/>
                </a:solidFill>
                <a:latin typeface="Noto Serif SC"/>
                <a:ea typeface="Noto Serif SC"/>
                <a:cs typeface="Noto Serif SC"/>
                <a:sym typeface="Noto Serif SC"/>
              </a:rPr>
              <a:t>结合伊春市实际　→　制定《伊春市猪肉储备管理办法》</a:t>
            </a:r>
            <a:endParaRPr lang="en-US" sz="11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0EB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1016000" y="698500"/>
            <a:ext cx="38100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300" b="1" i="0" u="none" strike="noStrike">
                <a:solidFill>
                  <a:srgbClr val="8C1E23"/>
                </a:solidFill>
                <a:latin typeface="Noto Sans SC"/>
                <a:ea typeface="Noto Sans SC"/>
                <a:cs typeface="Noto Sans SC"/>
                <a:sym typeface="Noto Sans SC"/>
              </a:rPr>
              <a:t>03　主要内容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1016000" y="1079500"/>
            <a:ext cx="7620000" cy="584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800" b="1" i="0" u="none" strike="noStrike">
                <a:solidFill>
                  <a:srgbClr val="2D2323"/>
                </a:solidFill>
                <a:latin typeface="Noto Serif SC"/>
                <a:ea typeface="Noto Serif SC"/>
                <a:cs typeface="Noto Serif SC"/>
                <a:sym typeface="Noto Serif SC"/>
              </a:rPr>
              <a:t>办法整体框架：十二章 四十六条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8128000" y="1206500"/>
            <a:ext cx="3048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r">
              <a:lnSpc>
                <a:spcPct val="125000"/>
              </a:lnSpc>
              <a:defRPr/>
            </a:pPr>
            <a:r>
              <a:rPr lang="en-US" sz="1300" b="0" i="0" u="none" strike="noStrike">
                <a:solidFill>
                  <a:srgbClr val="6E6462"/>
                </a:solidFill>
                <a:latin typeface="Noto Sans SC"/>
                <a:ea typeface="Noto Sans SC"/>
                <a:cs typeface="Noto Sans SC"/>
                <a:sym typeface="Noto Sans SC"/>
              </a:rPr>
              <a:t>构建储备肉全链条管理制度</a:t>
            </a:r>
            <a:endParaRPr lang="en-US" sz="1100"/>
          </a:p>
        </p:txBody>
      </p:sp>
      <p:cxnSp>
        <p:nvCxnSpPr>
          <p:cNvPr id="5" name="Connector 5"/>
          <p:cNvCxnSpPr/>
          <p:nvPr/>
        </p:nvCxnSpPr>
        <p:spPr>
          <a:xfrm rot="-57290">
            <a:off x="1016053" y="1835150"/>
            <a:ext cx="762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38100" cap="flat" cmpd="sng">
            <a:solidFill>
              <a:srgbClr val="8C1E23">
                <a:alpha val="100000"/>
              </a:srgbClr>
            </a:solidFill>
            <a:prstDash val="solid"/>
            <a:round/>
            <a:headEnd type="none" w="lg" len="lg"/>
            <a:tailEnd type="none" w="lg" len="lg"/>
          </a:ln>
        </p:spPr>
      </p:cxnSp>
      <p:sp>
        <p:nvSpPr>
          <p:cNvPr id="6" name="AutoShape 6"/>
          <p:cNvSpPr/>
          <p:nvPr/>
        </p:nvSpPr>
        <p:spPr>
          <a:xfrm>
            <a:off x="1016000" y="2184400"/>
            <a:ext cx="3302000" cy="406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400" b="0" i="0" u="none" strike="noStrike">
                <a:solidFill>
                  <a:srgbClr val="3C3230"/>
                </a:solidFill>
                <a:latin typeface="Noto Sans SC"/>
                <a:ea typeface="Noto Sans SC"/>
                <a:cs typeface="Noto Sans SC"/>
                <a:sym typeface="Noto Sans SC"/>
              </a:rPr>
              <a:t>①　总则 —— 目的、范围、动用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4572000" y="2184400"/>
            <a:ext cx="3302000" cy="406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400" b="0" i="0" u="none" strike="noStrike">
                <a:solidFill>
                  <a:srgbClr val="3C3230"/>
                </a:solidFill>
                <a:latin typeface="Noto Sans SC"/>
                <a:ea typeface="Noto Sans SC"/>
                <a:cs typeface="Noto Sans SC"/>
                <a:sym typeface="Noto Sans SC"/>
              </a:rPr>
              <a:t>②　职责分工 —— 五部门职责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128000" y="2184400"/>
            <a:ext cx="3302000" cy="406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400" b="0" i="0" u="none" strike="noStrike">
                <a:solidFill>
                  <a:srgbClr val="3C3230"/>
                </a:solidFill>
                <a:latin typeface="Noto Sans SC"/>
                <a:ea typeface="Noto Sans SC"/>
                <a:cs typeface="Noto Sans SC"/>
                <a:sym typeface="Noto Sans SC"/>
              </a:rPr>
              <a:t>③　资质管理 —— 承储与公检条件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1016000" y="2895600"/>
            <a:ext cx="3302000" cy="406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400" b="0" i="0" u="none" strike="noStrike">
                <a:solidFill>
                  <a:srgbClr val="3C3230"/>
                </a:solidFill>
                <a:latin typeface="Noto Sans SC"/>
                <a:ea typeface="Noto Sans SC"/>
                <a:cs typeface="Noto Sans SC"/>
                <a:sym typeface="Noto Sans SC"/>
              </a:rPr>
              <a:t>④　入储管理 —— 品种与品质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4572000" y="2895600"/>
            <a:ext cx="3429000" cy="406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400" b="0" i="0" u="none" strike="noStrike">
                <a:solidFill>
                  <a:srgbClr val="3C3230"/>
                </a:solidFill>
                <a:latin typeface="Noto Sans SC"/>
                <a:ea typeface="Noto Sans SC"/>
                <a:cs typeface="Noto Sans SC"/>
                <a:sym typeface="Noto Sans SC"/>
              </a:rPr>
              <a:t>⑤　在栏（库）管理 —— 台账追溯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8128000" y="2895600"/>
            <a:ext cx="3302000" cy="406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400" b="0" i="0" u="none" strike="noStrike">
                <a:solidFill>
                  <a:srgbClr val="3C3230"/>
                </a:solidFill>
                <a:latin typeface="Noto Sans SC"/>
                <a:ea typeface="Noto Sans SC"/>
                <a:cs typeface="Noto Sans SC"/>
                <a:sym typeface="Noto Sans SC"/>
              </a:rPr>
              <a:t>⑥　轮换管理 —— 动态轮换督导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1016000" y="3606800"/>
            <a:ext cx="3429000" cy="406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400" b="0" i="0" u="none" strike="noStrike">
                <a:solidFill>
                  <a:srgbClr val="3C3230"/>
                </a:solidFill>
                <a:latin typeface="Noto Sans SC"/>
                <a:ea typeface="Noto Sans SC"/>
                <a:cs typeface="Noto Sans SC"/>
                <a:sym typeface="Noto Sans SC"/>
              </a:rPr>
              <a:t>⑦　出栏（库）动用 —— 情形定价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4572000" y="3606800"/>
            <a:ext cx="3302000" cy="406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400" b="0" i="0" u="none" strike="noStrike">
                <a:solidFill>
                  <a:srgbClr val="3C3230"/>
                </a:solidFill>
                <a:latin typeface="Noto Sans SC"/>
                <a:ea typeface="Noto Sans SC"/>
                <a:cs typeface="Noto Sans SC"/>
                <a:sym typeface="Noto Sans SC"/>
              </a:rPr>
              <a:t>⑧　质量管理 —— 食品安全标准</a:t>
            </a:r>
            <a:endParaRPr lang="en-US" sz="1100"/>
          </a:p>
        </p:txBody>
      </p:sp>
      <p:sp>
        <p:nvSpPr>
          <p:cNvPr id="14" name="AutoShape 14"/>
          <p:cNvSpPr/>
          <p:nvPr/>
        </p:nvSpPr>
        <p:spPr>
          <a:xfrm>
            <a:off x="8128000" y="3606800"/>
            <a:ext cx="3302000" cy="406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400" b="0" i="0" u="none" strike="noStrike">
                <a:solidFill>
                  <a:srgbClr val="3C3230"/>
                </a:solidFill>
                <a:latin typeface="Noto Sans SC"/>
                <a:ea typeface="Noto Sans SC"/>
                <a:cs typeface="Noto Sans SC"/>
                <a:sym typeface="Noto Sans SC"/>
              </a:rPr>
              <a:t>⑨　费用补贴 —— 补贴标准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1016000" y="4318000"/>
            <a:ext cx="3302000" cy="406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400" b="0" i="0" u="none" strike="noStrike">
                <a:solidFill>
                  <a:srgbClr val="3C3230"/>
                </a:solidFill>
                <a:latin typeface="Noto Sans SC"/>
                <a:ea typeface="Noto Sans SC"/>
                <a:cs typeface="Noto Sans SC"/>
                <a:sym typeface="Noto Sans SC"/>
              </a:rPr>
              <a:t>⑩　监督检查 —— 日常与抽查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4572000" y="4318000"/>
            <a:ext cx="3302000" cy="406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400" b="0" i="0" u="none" strike="noStrike">
                <a:solidFill>
                  <a:srgbClr val="3C3230"/>
                </a:solidFill>
                <a:latin typeface="Noto Sans SC"/>
                <a:ea typeface="Noto Sans SC"/>
                <a:cs typeface="Noto Sans SC"/>
                <a:sym typeface="Noto Sans SC"/>
              </a:rPr>
              <a:t>⑪　罚则 —— 违规责任处置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8128000" y="4318000"/>
            <a:ext cx="3302000" cy="406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400" b="0" i="0" u="none" strike="noStrike">
                <a:solidFill>
                  <a:srgbClr val="3C3230"/>
                </a:solidFill>
                <a:latin typeface="Noto Sans SC"/>
                <a:ea typeface="Noto Sans SC"/>
                <a:cs typeface="Noto Sans SC"/>
                <a:sym typeface="Noto Sans SC"/>
              </a:rPr>
              <a:t>⑫　附则</a:t>
            </a:r>
            <a:endParaRPr lang="en-US" sz="1100"/>
          </a:p>
        </p:txBody>
      </p:sp>
      <p:cxnSp>
        <p:nvCxnSpPr>
          <p:cNvPr id="18" name="Connector 18"/>
          <p:cNvCxnSpPr/>
          <p:nvPr/>
        </p:nvCxnSpPr>
        <p:spPr>
          <a:xfrm rot="-4297">
            <a:off x="1016004" y="5137150"/>
            <a:ext cx="10160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C8B4AA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9" name="AutoShape 19"/>
          <p:cNvSpPr/>
          <p:nvPr/>
        </p:nvSpPr>
        <p:spPr>
          <a:xfrm>
            <a:off x="1016000" y="5397500"/>
            <a:ext cx="10160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42000"/>
              </a:lnSpc>
              <a:defRPr/>
            </a:pPr>
            <a:r>
              <a:rPr lang="en-US" sz="1500" b="0" i="0" u="none" strike="noStrike">
                <a:solidFill>
                  <a:srgbClr val="3C3230"/>
                </a:solidFill>
                <a:latin typeface="Noto Serif SC"/>
                <a:ea typeface="Noto Serif SC"/>
                <a:cs typeface="Noto Serif SC"/>
                <a:sym typeface="Noto Serif SC"/>
              </a:rPr>
              <a:t>十二章覆盖</a:t>
            </a:r>
            <a:r>
              <a:rPr lang="en-US" sz="1500" b="1" i="0" u="none" strike="noStrike">
                <a:solidFill>
                  <a:srgbClr val="3C3230"/>
                </a:solidFill>
                <a:latin typeface="Noto Serif SC"/>
                <a:ea typeface="Noto Serif SC"/>
                <a:cs typeface="Noto Serif SC"/>
                <a:sym typeface="Noto Serif SC"/>
              </a:rPr>
              <a:t>「谁来管 —— 怎么存 —— 怎么调 —— 怎么保 —— 怎么督」</a:t>
            </a:r>
            <a:r>
              <a:rPr lang="en-US" sz="1500" b="0" i="0" u="none" strike="noStrike">
                <a:solidFill>
                  <a:srgbClr val="3C3230"/>
                </a:solidFill>
                <a:latin typeface="Noto Serif SC"/>
                <a:ea typeface="Noto Serif SC"/>
                <a:cs typeface="Noto Serif SC"/>
                <a:sym typeface="Noto Serif SC"/>
              </a:rPr>
              <a:t>储备肉管理全流程，形成闭环制度设计。</a:t>
            </a:r>
            <a:endParaRPr lang="en-US" sz="110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0EB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1016000" y="698500"/>
            <a:ext cx="50800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300" b="1" i="0" u="none" strike="noStrike">
                <a:solidFill>
                  <a:srgbClr val="8C1E23"/>
                </a:solidFill>
                <a:latin typeface="Noto Sans SC"/>
                <a:ea typeface="Noto Sans SC"/>
                <a:cs typeface="Noto Sans SC"/>
                <a:sym typeface="Noto Sans SC"/>
              </a:rPr>
              <a:t>03　主要内容 · 职责分工与资质管理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1016000" y="1079500"/>
            <a:ext cx="10160000" cy="584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800" b="1" i="0" u="none" strike="noStrike">
                <a:solidFill>
                  <a:srgbClr val="2D2323"/>
                </a:solidFill>
                <a:latin typeface="Noto Serif SC"/>
                <a:ea typeface="Noto Serif SC"/>
                <a:cs typeface="Noto Serif SC"/>
                <a:sym typeface="Noto Serif SC"/>
              </a:rPr>
              <a:t>谁来管：五部门各司其职，承储单位具体落实</a:t>
            </a:r>
            <a:endParaRPr lang="en-US" sz="1100"/>
          </a:p>
        </p:txBody>
      </p:sp>
      <p:cxnSp>
        <p:nvCxnSpPr>
          <p:cNvPr id="4" name="Connector 4"/>
          <p:cNvCxnSpPr/>
          <p:nvPr/>
        </p:nvCxnSpPr>
        <p:spPr>
          <a:xfrm rot="-57290">
            <a:off x="1016053" y="1835150"/>
            <a:ext cx="762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38100" cap="flat" cmpd="sng">
            <a:solidFill>
              <a:srgbClr val="8C1E23">
                <a:alpha val="100000"/>
              </a:srgbClr>
            </a:solidFill>
            <a:prstDash val="solid"/>
            <a:round/>
            <a:headEnd type="none" w="lg" len="lg"/>
            <a:tailEnd type="none" w="lg" len="lg"/>
          </a:ln>
        </p:spPr>
      </p:cxnSp>
      <p:sp>
        <p:nvSpPr>
          <p:cNvPr id="5" name="AutoShape 5"/>
          <p:cNvSpPr/>
          <p:nvPr/>
        </p:nvSpPr>
        <p:spPr>
          <a:xfrm>
            <a:off x="1016000" y="2222500"/>
            <a:ext cx="5080000" cy="330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400" b="0" i="0" u="none" strike="noStrike">
                <a:solidFill>
                  <a:srgbClr val="6E6462"/>
                </a:solidFill>
                <a:latin typeface="Noto Sans SC"/>
                <a:ea typeface="Noto Sans SC"/>
                <a:cs typeface="Noto Sans SC"/>
                <a:sym typeface="Noto Sans SC"/>
              </a:rPr>
              <a:t>五个责任部门　联合制定 · 分工协作 · 协同监管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1016000" y="2730500"/>
            <a:ext cx="1879600" cy="889000"/>
          </a:xfrm>
          <a:prstGeom prst="roundRect">
            <a:avLst>
              <a:gd name="adj" fmla="val 0"/>
            </a:avLst>
          </a:prstGeom>
          <a:solidFill>
            <a:srgbClr val="FFFFFF">
              <a:alpha val="70000"/>
            </a:srgbClr>
          </a:solidFill>
          <a:ln w="12700" cap="flat" cmpd="sng">
            <a:solidFill>
              <a:srgbClr val="D2C3B9">
                <a:alpha val="10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7" name="AutoShape 7"/>
          <p:cNvSpPr/>
          <p:nvPr/>
        </p:nvSpPr>
        <p:spPr>
          <a:xfrm>
            <a:off x="1016000" y="2984500"/>
            <a:ext cx="1879600" cy="431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2D2323"/>
                </a:solidFill>
                <a:latin typeface="Noto Serif SC"/>
                <a:ea typeface="Noto Serif SC"/>
                <a:cs typeface="Noto Serif SC"/>
                <a:sym typeface="Noto Serif SC"/>
              </a:rPr>
              <a:t>发展改革部门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3048000" y="2730500"/>
            <a:ext cx="1879600" cy="889000"/>
          </a:xfrm>
          <a:prstGeom prst="roundRect">
            <a:avLst>
              <a:gd name="adj" fmla="val 0"/>
            </a:avLst>
          </a:prstGeom>
          <a:solidFill>
            <a:srgbClr val="FFFFFF">
              <a:alpha val="70000"/>
            </a:srgbClr>
          </a:solidFill>
          <a:ln w="12700" cap="flat" cmpd="sng">
            <a:solidFill>
              <a:srgbClr val="D2C3B9">
                <a:alpha val="10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9" name="AutoShape 9"/>
          <p:cNvSpPr/>
          <p:nvPr/>
        </p:nvSpPr>
        <p:spPr>
          <a:xfrm>
            <a:off x="3048000" y="2984500"/>
            <a:ext cx="1879600" cy="431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2D2323"/>
                </a:solidFill>
                <a:latin typeface="Noto Serif SC"/>
                <a:ea typeface="Noto Serif SC"/>
                <a:cs typeface="Noto Serif SC"/>
                <a:sym typeface="Noto Serif SC"/>
              </a:rPr>
              <a:t>商务部门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5080000" y="2730500"/>
            <a:ext cx="1879600" cy="889000"/>
          </a:xfrm>
          <a:prstGeom prst="roundRect">
            <a:avLst>
              <a:gd name="adj" fmla="val 0"/>
            </a:avLst>
          </a:prstGeom>
          <a:solidFill>
            <a:srgbClr val="FFFFFF">
              <a:alpha val="70000"/>
            </a:srgbClr>
          </a:solidFill>
          <a:ln w="12700" cap="flat" cmpd="sng">
            <a:solidFill>
              <a:srgbClr val="D2C3B9">
                <a:alpha val="10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1" name="AutoShape 11"/>
          <p:cNvSpPr/>
          <p:nvPr/>
        </p:nvSpPr>
        <p:spPr>
          <a:xfrm>
            <a:off x="5080000" y="2984500"/>
            <a:ext cx="1879600" cy="431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2D2323"/>
                </a:solidFill>
                <a:latin typeface="Noto Serif SC"/>
                <a:ea typeface="Noto Serif SC"/>
                <a:cs typeface="Noto Serif SC"/>
                <a:sym typeface="Noto Serif SC"/>
              </a:rPr>
              <a:t>农业农村部门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7112000" y="2730500"/>
            <a:ext cx="1879600" cy="889000"/>
          </a:xfrm>
          <a:prstGeom prst="roundRect">
            <a:avLst>
              <a:gd name="adj" fmla="val 0"/>
            </a:avLst>
          </a:prstGeom>
          <a:solidFill>
            <a:srgbClr val="FFFFFF">
              <a:alpha val="70000"/>
            </a:srgbClr>
          </a:solidFill>
          <a:ln w="12700" cap="flat" cmpd="sng">
            <a:solidFill>
              <a:srgbClr val="D2C3B9">
                <a:alpha val="10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3" name="AutoShape 13"/>
          <p:cNvSpPr/>
          <p:nvPr/>
        </p:nvSpPr>
        <p:spPr>
          <a:xfrm>
            <a:off x="7112000" y="2984500"/>
            <a:ext cx="1879600" cy="431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2D2323"/>
                </a:solidFill>
                <a:latin typeface="Noto Serif SC"/>
                <a:ea typeface="Noto Serif SC"/>
                <a:cs typeface="Noto Serif SC"/>
                <a:sym typeface="Noto Serif SC"/>
              </a:rPr>
              <a:t>财政部门</a:t>
            </a:r>
            <a:endParaRPr lang="en-US" sz="1100"/>
          </a:p>
        </p:txBody>
      </p:sp>
      <p:sp>
        <p:nvSpPr>
          <p:cNvPr id="14" name="AutoShape 14"/>
          <p:cNvSpPr/>
          <p:nvPr/>
        </p:nvSpPr>
        <p:spPr>
          <a:xfrm>
            <a:off x="9144000" y="2730500"/>
            <a:ext cx="1879600" cy="889000"/>
          </a:xfrm>
          <a:prstGeom prst="roundRect">
            <a:avLst>
              <a:gd name="adj" fmla="val 0"/>
            </a:avLst>
          </a:prstGeom>
          <a:solidFill>
            <a:srgbClr val="FFFFFF">
              <a:alpha val="70000"/>
            </a:srgbClr>
          </a:solidFill>
          <a:ln w="12700" cap="flat" cmpd="sng">
            <a:solidFill>
              <a:srgbClr val="D2C3B9">
                <a:alpha val="10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5" name="AutoShape 15"/>
          <p:cNvSpPr/>
          <p:nvPr/>
        </p:nvSpPr>
        <p:spPr>
          <a:xfrm>
            <a:off x="9144000" y="2984500"/>
            <a:ext cx="1879600" cy="431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2D2323"/>
                </a:solidFill>
                <a:latin typeface="Noto Serif SC"/>
                <a:ea typeface="Noto Serif SC"/>
                <a:cs typeface="Noto Serif SC"/>
                <a:sym typeface="Noto Serif SC"/>
              </a:rPr>
              <a:t>市场监管部门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1016000" y="4064000"/>
            <a:ext cx="10007600" cy="1905000"/>
          </a:xfrm>
          <a:prstGeom prst="roundRect">
            <a:avLst>
              <a:gd name="adj" fmla="val 0"/>
            </a:avLst>
          </a:prstGeom>
          <a:solidFill>
            <a:srgbClr val="8C1E23">
              <a:alpha val="6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7" name="AutoShape 17"/>
          <p:cNvSpPr/>
          <p:nvPr/>
        </p:nvSpPr>
        <p:spPr>
          <a:xfrm>
            <a:off x="1333500" y="4292600"/>
            <a:ext cx="9398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700" b="1" i="0" u="none" strike="noStrike">
                <a:solidFill>
                  <a:srgbClr val="8C1E23"/>
                </a:solidFill>
                <a:latin typeface="Noto Serif SC"/>
                <a:ea typeface="Noto Serif SC"/>
                <a:cs typeface="Noto Serif SC"/>
                <a:sym typeface="Noto Serif SC"/>
              </a:rPr>
              <a:t>承储单位与公检单位 —— 资质先行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1333500" y="4762500"/>
            <a:ext cx="9398000" cy="101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42000"/>
              </a:lnSpc>
              <a:defRPr/>
            </a:pPr>
            <a:r>
              <a:rPr lang="en-US" sz="1400" b="0" i="0" u="none" strike="noStrike">
                <a:solidFill>
                  <a:srgbClr val="3C3230"/>
                </a:solidFill>
                <a:latin typeface="Noto Serif SC"/>
                <a:ea typeface="Noto Serif SC"/>
                <a:cs typeface="Noto Serif SC"/>
                <a:sym typeface="Noto Serif SC"/>
              </a:rPr>
              <a:t>《办法》明确了承储单位、公检单位应当具备的资质条件及确定流程；只有符合条件、按程序确定的单位，方可承担储备肉的存储与公检任务，从源头把好准入关。</a:t>
            </a:r>
            <a:endParaRPr lang="en-US" sz="110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0EB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1016000" y="698500"/>
            <a:ext cx="50800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300" b="1" i="0" u="none" strike="noStrike">
                <a:solidFill>
                  <a:srgbClr val="8C1E23"/>
                </a:solidFill>
                <a:latin typeface="Noto Sans SC"/>
                <a:ea typeface="Noto Sans SC"/>
                <a:cs typeface="Noto Sans SC"/>
                <a:sym typeface="Noto Sans SC"/>
              </a:rPr>
              <a:t>03　主要内容 · 储备全流程管理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1016000" y="1079500"/>
            <a:ext cx="10160000" cy="584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800" b="1" i="0" u="none" strike="noStrike">
                <a:solidFill>
                  <a:srgbClr val="2D2323"/>
                </a:solidFill>
                <a:latin typeface="Noto Serif SC"/>
                <a:ea typeface="Noto Serif SC"/>
                <a:cs typeface="Noto Serif SC"/>
                <a:sym typeface="Noto Serif SC"/>
              </a:rPr>
              <a:t>储备肉如何「存得好、调得出」？</a:t>
            </a:r>
            <a:endParaRPr lang="en-US" sz="1100"/>
          </a:p>
        </p:txBody>
      </p:sp>
      <p:cxnSp>
        <p:nvCxnSpPr>
          <p:cNvPr id="4" name="Connector 4"/>
          <p:cNvCxnSpPr/>
          <p:nvPr/>
        </p:nvCxnSpPr>
        <p:spPr>
          <a:xfrm rot="-57290">
            <a:off x="1016053" y="1835150"/>
            <a:ext cx="762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38100" cap="flat" cmpd="sng">
            <a:solidFill>
              <a:srgbClr val="8C1E23">
                <a:alpha val="100000"/>
              </a:srgbClr>
            </a:solidFill>
            <a:prstDash val="solid"/>
            <a:round/>
            <a:headEnd type="none" w="lg" len="lg"/>
            <a:tailEnd type="none" w="lg" len="lg"/>
          </a:ln>
        </p:spPr>
      </p:cxnSp>
      <p:sp>
        <p:nvSpPr>
          <p:cNvPr id="5" name="AutoShape 5"/>
          <p:cNvSpPr/>
          <p:nvPr/>
        </p:nvSpPr>
        <p:spPr>
          <a:xfrm>
            <a:off x="1016000" y="2476500"/>
            <a:ext cx="2286000" cy="2794000"/>
          </a:xfrm>
          <a:prstGeom prst="roundRect">
            <a:avLst>
              <a:gd name="adj" fmla="val 0"/>
            </a:avLst>
          </a:prstGeom>
          <a:solidFill>
            <a:srgbClr val="FFFFFF">
              <a:alpha val="70000"/>
            </a:srgbClr>
          </a:solidFill>
          <a:ln w="12700" cap="flat" cmpd="sng">
            <a:solidFill>
              <a:srgbClr val="D2C3B9">
                <a:alpha val="10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6" name="AutoShape 6"/>
          <p:cNvSpPr/>
          <p:nvPr/>
        </p:nvSpPr>
        <p:spPr>
          <a:xfrm>
            <a:off x="1219200" y="2692400"/>
            <a:ext cx="762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000" b="1" i="0" u="none" strike="noStrike">
                <a:solidFill>
                  <a:srgbClr val="8C1E23"/>
                </a:solidFill>
                <a:latin typeface="Noto Serif SC"/>
                <a:ea typeface="Noto Serif SC"/>
                <a:cs typeface="Noto Serif SC"/>
                <a:sym typeface="Noto Serif SC"/>
              </a:rPr>
              <a:t>01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1219200" y="3149600"/>
            <a:ext cx="1905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700" b="1" i="0" u="none" strike="noStrike">
                <a:solidFill>
                  <a:srgbClr val="2D2323"/>
                </a:solidFill>
                <a:latin typeface="Noto Serif SC"/>
                <a:ea typeface="Noto Serif SC"/>
                <a:cs typeface="Noto Serif SC"/>
                <a:sym typeface="Noto Serif SC"/>
              </a:rPr>
              <a:t>入储管理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1219200" y="3619500"/>
            <a:ext cx="1905000" cy="1460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33000"/>
              </a:lnSpc>
              <a:defRPr/>
            </a:pPr>
            <a:r>
              <a:rPr lang="en-US" sz="1300" b="0" i="0" u="none" strike="noStrike">
                <a:solidFill>
                  <a:srgbClr val="504644"/>
                </a:solidFill>
                <a:latin typeface="Noto Sans SC"/>
                <a:ea typeface="Noto Sans SC"/>
                <a:cs typeface="Noto Sans SC"/>
                <a:sym typeface="Noto Sans SC"/>
              </a:rPr>
              <a:t>明确活体猪、冻猪肉的品种与品质要求，不合格不入储。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3327400" y="3619500"/>
            <a:ext cx="3302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2400" b="1" i="0" u="none" strike="noStrike">
                <a:solidFill>
                  <a:srgbClr val="8C1E23"/>
                </a:solidFill>
                <a:latin typeface="Noto Sans SC"/>
                <a:ea typeface="Noto Sans SC"/>
                <a:cs typeface="Noto Sans SC"/>
                <a:sym typeface="Noto Sans SC"/>
              </a:rPr>
              <a:t>→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3683000" y="2476500"/>
            <a:ext cx="2286000" cy="2794000"/>
          </a:xfrm>
          <a:prstGeom prst="roundRect">
            <a:avLst>
              <a:gd name="adj" fmla="val 0"/>
            </a:avLst>
          </a:prstGeom>
          <a:solidFill>
            <a:srgbClr val="FFFFFF">
              <a:alpha val="70000"/>
            </a:srgbClr>
          </a:solidFill>
          <a:ln w="12700" cap="flat" cmpd="sng">
            <a:solidFill>
              <a:srgbClr val="D2C3B9">
                <a:alpha val="10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1" name="AutoShape 11"/>
          <p:cNvSpPr/>
          <p:nvPr/>
        </p:nvSpPr>
        <p:spPr>
          <a:xfrm>
            <a:off x="3886200" y="2692400"/>
            <a:ext cx="762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000" b="1" i="0" u="none" strike="noStrike">
                <a:solidFill>
                  <a:srgbClr val="8C1E23"/>
                </a:solidFill>
                <a:latin typeface="Noto Serif SC"/>
                <a:ea typeface="Noto Serif SC"/>
                <a:cs typeface="Noto Serif SC"/>
                <a:sym typeface="Noto Serif SC"/>
              </a:rPr>
              <a:t>02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3886200" y="3149600"/>
            <a:ext cx="1905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700" b="1" i="0" u="none" strike="noStrike">
                <a:solidFill>
                  <a:srgbClr val="2D2323"/>
                </a:solidFill>
                <a:latin typeface="Noto Serif SC"/>
                <a:ea typeface="Noto Serif SC"/>
                <a:cs typeface="Noto Serif SC"/>
                <a:sym typeface="Noto Serif SC"/>
              </a:rPr>
              <a:t>在栏（库）管理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3886200" y="3619500"/>
            <a:ext cx="1905000" cy="1460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33000"/>
              </a:lnSpc>
              <a:defRPr/>
            </a:pPr>
            <a:r>
              <a:rPr lang="en-US" sz="1300" b="0" i="0" u="none" strike="noStrike">
                <a:solidFill>
                  <a:srgbClr val="504644"/>
                </a:solidFill>
                <a:latin typeface="Noto Sans SC"/>
                <a:ea typeface="Noto Sans SC"/>
                <a:cs typeface="Noto Sans SC"/>
                <a:sym typeface="Noto Sans SC"/>
              </a:rPr>
              <a:t>专栏（专垛）存放、专人负责、专账记录、实时台账、质量追溯、挂牌管理。</a:t>
            </a:r>
            <a:endParaRPr lang="en-US" sz="1100"/>
          </a:p>
        </p:txBody>
      </p:sp>
      <p:sp>
        <p:nvSpPr>
          <p:cNvPr id="14" name="AutoShape 14"/>
          <p:cNvSpPr/>
          <p:nvPr/>
        </p:nvSpPr>
        <p:spPr>
          <a:xfrm>
            <a:off x="5994400" y="3619500"/>
            <a:ext cx="3302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2400" b="1" i="0" u="none" strike="noStrike">
                <a:solidFill>
                  <a:srgbClr val="8C1E23"/>
                </a:solidFill>
                <a:latin typeface="Noto Sans SC"/>
                <a:ea typeface="Noto Sans SC"/>
                <a:cs typeface="Noto Sans SC"/>
                <a:sym typeface="Noto Sans SC"/>
              </a:rPr>
              <a:t>→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6350000" y="2476500"/>
            <a:ext cx="2286000" cy="2794000"/>
          </a:xfrm>
          <a:prstGeom prst="roundRect">
            <a:avLst>
              <a:gd name="adj" fmla="val 0"/>
            </a:avLst>
          </a:prstGeom>
          <a:solidFill>
            <a:srgbClr val="FFFFFF">
              <a:alpha val="70000"/>
            </a:srgbClr>
          </a:solidFill>
          <a:ln w="12700" cap="flat" cmpd="sng">
            <a:solidFill>
              <a:srgbClr val="D2C3B9">
                <a:alpha val="10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6" name="AutoShape 16"/>
          <p:cNvSpPr/>
          <p:nvPr/>
        </p:nvSpPr>
        <p:spPr>
          <a:xfrm>
            <a:off x="6553200" y="2692400"/>
            <a:ext cx="762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000" b="1" i="0" u="none" strike="noStrike">
                <a:solidFill>
                  <a:srgbClr val="8C1E23"/>
                </a:solidFill>
                <a:latin typeface="Noto Serif SC"/>
                <a:ea typeface="Noto Serif SC"/>
                <a:cs typeface="Noto Serif SC"/>
                <a:sym typeface="Noto Serif SC"/>
              </a:rPr>
              <a:t>03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6553200" y="3149600"/>
            <a:ext cx="1905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700" b="1" i="0" u="none" strike="noStrike">
                <a:solidFill>
                  <a:srgbClr val="2D2323"/>
                </a:solidFill>
                <a:latin typeface="Noto Serif SC"/>
                <a:ea typeface="Noto Serif SC"/>
                <a:cs typeface="Noto Serif SC"/>
                <a:sym typeface="Noto Serif SC"/>
              </a:rPr>
              <a:t>轮换管理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6553200" y="3619500"/>
            <a:ext cx="1905000" cy="1460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33000"/>
              </a:lnSpc>
              <a:defRPr/>
            </a:pPr>
            <a:r>
              <a:rPr lang="en-US" sz="1300" b="0" i="0" u="none" strike="noStrike">
                <a:solidFill>
                  <a:srgbClr val="504644"/>
                </a:solidFill>
                <a:latin typeface="Noto Sans SC"/>
                <a:ea typeface="Noto Sans SC"/>
                <a:cs typeface="Noto Sans SC"/>
                <a:sym typeface="Noto Sans SC"/>
              </a:rPr>
              <a:t>储备肉实行动态轮换，相关部门按时对轮换情况进行督导检查。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661400" y="3619500"/>
            <a:ext cx="3302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2400" b="1" i="0" u="none" strike="noStrike">
                <a:solidFill>
                  <a:srgbClr val="8C1E23"/>
                </a:solidFill>
                <a:latin typeface="Noto Sans SC"/>
                <a:ea typeface="Noto Sans SC"/>
                <a:cs typeface="Noto Sans SC"/>
                <a:sym typeface="Noto Sans SC"/>
              </a:rPr>
              <a:t>→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9017000" y="2476500"/>
            <a:ext cx="2260600" cy="2794000"/>
          </a:xfrm>
          <a:prstGeom prst="roundRect">
            <a:avLst>
              <a:gd name="adj" fmla="val 0"/>
            </a:avLst>
          </a:prstGeom>
          <a:solidFill>
            <a:srgbClr val="8C1E23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21" name="AutoShape 21"/>
          <p:cNvSpPr/>
          <p:nvPr/>
        </p:nvSpPr>
        <p:spPr>
          <a:xfrm>
            <a:off x="9220200" y="2692400"/>
            <a:ext cx="762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000" b="1" i="0" u="none" strike="noStrike">
                <a:solidFill>
                  <a:srgbClr val="FFFFFF">
                    <a:alpha val="85098"/>
                  </a:srgbClr>
                </a:solidFill>
                <a:latin typeface="Noto Serif SC"/>
                <a:ea typeface="Noto Serif SC"/>
                <a:cs typeface="Noto Serif SC"/>
                <a:sym typeface="Noto Serif SC"/>
              </a:rPr>
              <a:t>04</a:t>
            </a:r>
            <a:endParaRPr lang="en-US" sz="1100"/>
          </a:p>
        </p:txBody>
      </p:sp>
      <p:sp>
        <p:nvSpPr>
          <p:cNvPr id="22" name="AutoShape 22"/>
          <p:cNvSpPr/>
          <p:nvPr/>
        </p:nvSpPr>
        <p:spPr>
          <a:xfrm>
            <a:off x="9220200" y="3149600"/>
            <a:ext cx="1905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700" b="1" i="0" u="none" strike="noStrike">
                <a:solidFill>
                  <a:srgbClr val="FFFFFF"/>
                </a:solidFill>
                <a:latin typeface="Noto Serif SC"/>
                <a:ea typeface="Noto Serif SC"/>
                <a:cs typeface="Noto Serif SC"/>
                <a:sym typeface="Noto Serif SC"/>
              </a:rPr>
              <a:t>出栏（库）与动用</a:t>
            </a:r>
            <a:endParaRPr lang="en-US" sz="1100"/>
          </a:p>
        </p:txBody>
      </p:sp>
      <p:sp>
        <p:nvSpPr>
          <p:cNvPr id="23" name="AutoShape 23"/>
          <p:cNvSpPr/>
          <p:nvPr/>
        </p:nvSpPr>
        <p:spPr>
          <a:xfrm>
            <a:off x="9220200" y="3619500"/>
            <a:ext cx="1905000" cy="1460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33000"/>
              </a:lnSpc>
              <a:defRPr/>
            </a:pPr>
            <a:r>
              <a:rPr lang="en-US" sz="1300" b="0" i="0" u="none" strike="noStrike">
                <a:solidFill>
                  <a:srgbClr val="FFFFFF">
                    <a:alpha val="92157"/>
                  </a:srgbClr>
                </a:solidFill>
                <a:latin typeface="Noto Sans SC"/>
                <a:ea typeface="Noto Sans SC"/>
                <a:cs typeface="Noto Sans SC"/>
                <a:sym typeface="Noto Sans SC"/>
              </a:rPr>
              <a:t>明确动用情形、动用程序、动用定价及负责组织实施的部门。</a:t>
            </a:r>
            <a:endParaRPr lang="en-US" sz="1100"/>
          </a:p>
        </p:txBody>
      </p:sp>
      <p:sp>
        <p:nvSpPr>
          <p:cNvPr id="24" name="AutoShape 24"/>
          <p:cNvSpPr/>
          <p:nvPr/>
        </p:nvSpPr>
        <p:spPr>
          <a:xfrm>
            <a:off x="1016000" y="5715000"/>
            <a:ext cx="10160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400" b="1" i="0" u="none" strike="noStrike">
                <a:solidFill>
                  <a:srgbClr val="5A504E"/>
                </a:solidFill>
                <a:latin typeface="Noto Serif SC"/>
                <a:ea typeface="Noto Serif SC"/>
                <a:cs typeface="Noto Serif SC"/>
                <a:sym typeface="Noto Serif SC"/>
              </a:rPr>
              <a:t>从入储到动用，环环有标准、事事有台账，确保关键时刻调得动、用得上。</a:t>
            </a:r>
            <a:endParaRPr lang="en-US" sz="1100" b="1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0EB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1016000" y="698500"/>
            <a:ext cx="50800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300" b="1" i="0" u="none" strike="noStrike">
                <a:solidFill>
                  <a:srgbClr val="8C1E23"/>
                </a:solidFill>
                <a:latin typeface="Noto Sans SC"/>
                <a:ea typeface="Noto Sans SC"/>
                <a:cs typeface="Noto Sans SC"/>
                <a:sym typeface="Noto Sans SC"/>
              </a:rPr>
              <a:t>03　主要内容 · 保障与监督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1016000" y="1079500"/>
            <a:ext cx="10160000" cy="584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800" b="1" i="0" u="none" strike="noStrike">
                <a:solidFill>
                  <a:srgbClr val="2D2323"/>
                </a:solidFill>
                <a:latin typeface="Noto Serif SC"/>
                <a:ea typeface="Noto Serif SC"/>
                <a:cs typeface="Noto Serif SC"/>
                <a:sym typeface="Noto Serif SC"/>
              </a:rPr>
              <a:t>质量、费用如何保障？违规如何追责？</a:t>
            </a:r>
            <a:endParaRPr lang="en-US" sz="1100"/>
          </a:p>
        </p:txBody>
      </p:sp>
      <p:cxnSp>
        <p:nvCxnSpPr>
          <p:cNvPr id="4" name="Connector 4"/>
          <p:cNvCxnSpPr/>
          <p:nvPr/>
        </p:nvCxnSpPr>
        <p:spPr>
          <a:xfrm rot="-57290">
            <a:off x="1016053" y="1835150"/>
            <a:ext cx="762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38100" cap="flat" cmpd="sng">
            <a:solidFill>
              <a:srgbClr val="8C1E23">
                <a:alpha val="100000"/>
              </a:srgbClr>
            </a:solidFill>
            <a:prstDash val="solid"/>
            <a:round/>
            <a:headEnd type="none" w="lg" len="lg"/>
            <a:tailEnd type="none" w="lg" len="lg"/>
          </a:ln>
        </p:spPr>
      </p:cxnSp>
      <p:sp>
        <p:nvSpPr>
          <p:cNvPr id="5" name="AutoShape 5"/>
          <p:cNvSpPr/>
          <p:nvPr/>
        </p:nvSpPr>
        <p:spPr>
          <a:xfrm>
            <a:off x="1016000" y="2286000"/>
            <a:ext cx="1905000" cy="431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900" b="1" i="0" u="none" strike="noStrike">
                <a:solidFill>
                  <a:srgbClr val="8C1E23"/>
                </a:solidFill>
                <a:latin typeface="Noto Serif SC"/>
                <a:ea typeface="Noto Serif SC"/>
                <a:cs typeface="Noto Serif SC"/>
                <a:sym typeface="Noto Serif SC"/>
              </a:rPr>
              <a:t>质量管理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3302000" y="2324100"/>
            <a:ext cx="7874000" cy="431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500" b="0" i="0" u="none" strike="noStrike">
                <a:solidFill>
                  <a:srgbClr val="3C3230"/>
                </a:solidFill>
                <a:latin typeface="Noto Serif SC"/>
                <a:ea typeface="Noto Serif SC"/>
                <a:cs typeface="Noto Serif SC"/>
                <a:sym typeface="Noto Serif SC"/>
              </a:rPr>
              <a:t>公检单位按照国家食品安全标准，对储备猪肉进行质量管理。</a:t>
            </a:r>
            <a:endParaRPr lang="en-US" sz="1100"/>
          </a:p>
        </p:txBody>
      </p:sp>
      <p:cxnSp>
        <p:nvCxnSpPr>
          <p:cNvPr id="7" name="Connector 7"/>
          <p:cNvCxnSpPr/>
          <p:nvPr/>
        </p:nvCxnSpPr>
        <p:spPr>
          <a:xfrm rot="-4297">
            <a:off x="1016004" y="2889250"/>
            <a:ext cx="10160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D7C8BE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8" name="AutoShape 8"/>
          <p:cNvSpPr/>
          <p:nvPr/>
        </p:nvSpPr>
        <p:spPr>
          <a:xfrm>
            <a:off x="1016000" y="3149600"/>
            <a:ext cx="2159000" cy="431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900" b="1" i="0" u="none" strike="noStrike">
                <a:solidFill>
                  <a:srgbClr val="8C1E23"/>
                </a:solidFill>
                <a:latin typeface="Noto Serif SC"/>
                <a:ea typeface="Noto Serif SC"/>
                <a:cs typeface="Noto Serif SC"/>
                <a:sym typeface="Noto Serif SC"/>
              </a:rPr>
              <a:t>费用补贴标准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3302000" y="3187700"/>
            <a:ext cx="7874000" cy="431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500" b="0" i="0" u="none" strike="noStrike">
                <a:solidFill>
                  <a:srgbClr val="3C3230"/>
                </a:solidFill>
                <a:latin typeface="Noto Serif SC"/>
                <a:ea typeface="Noto Serif SC"/>
                <a:cs typeface="Noto Serif SC"/>
                <a:sym typeface="Noto Serif SC"/>
              </a:rPr>
              <a:t>第九章明确了伊春市猪肉储备费用补贴标准，保障承储单位合理收益。</a:t>
            </a:r>
            <a:endParaRPr lang="en-US" sz="1100"/>
          </a:p>
        </p:txBody>
      </p:sp>
      <p:cxnSp>
        <p:nvCxnSpPr>
          <p:cNvPr id="10" name="Connector 10"/>
          <p:cNvCxnSpPr/>
          <p:nvPr/>
        </p:nvCxnSpPr>
        <p:spPr>
          <a:xfrm rot="-4297">
            <a:off x="1016004" y="3752850"/>
            <a:ext cx="10160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D7C8BE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1" name="AutoShape 11"/>
          <p:cNvSpPr/>
          <p:nvPr/>
        </p:nvSpPr>
        <p:spPr>
          <a:xfrm>
            <a:off x="1016000" y="4013200"/>
            <a:ext cx="2159000" cy="431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900" b="1" i="0" u="none" strike="noStrike">
                <a:solidFill>
                  <a:srgbClr val="8C1E23"/>
                </a:solidFill>
                <a:latin typeface="Noto Serif SC"/>
                <a:ea typeface="Noto Serif SC"/>
                <a:cs typeface="Noto Serif SC"/>
                <a:sym typeface="Noto Serif SC"/>
              </a:rPr>
              <a:t>监督检查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3302000" y="4051300"/>
            <a:ext cx="7874000" cy="431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500" b="0" i="0" u="none" strike="noStrike">
                <a:solidFill>
                  <a:srgbClr val="3C3230"/>
                </a:solidFill>
                <a:latin typeface="Noto Serif SC"/>
                <a:ea typeface="Noto Serif SC"/>
                <a:cs typeface="Noto Serif SC"/>
                <a:sym typeface="Noto Serif SC"/>
              </a:rPr>
              <a:t>采取日常检查、轮换检查、随机抽查等方式，对承储单位进行监督。</a:t>
            </a:r>
            <a:endParaRPr lang="en-US" sz="1100"/>
          </a:p>
        </p:txBody>
      </p:sp>
      <p:cxnSp>
        <p:nvCxnSpPr>
          <p:cNvPr id="13" name="Connector 13"/>
          <p:cNvCxnSpPr/>
          <p:nvPr/>
        </p:nvCxnSpPr>
        <p:spPr>
          <a:xfrm rot="-4297">
            <a:off x="1016004" y="4616450"/>
            <a:ext cx="10160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D7C8BE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4" name="AutoShape 14"/>
          <p:cNvSpPr/>
          <p:nvPr/>
        </p:nvSpPr>
        <p:spPr>
          <a:xfrm>
            <a:off x="1016000" y="4876800"/>
            <a:ext cx="2159000" cy="431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900" b="1" i="0" u="none" strike="noStrike">
                <a:solidFill>
                  <a:srgbClr val="8C1E23"/>
                </a:solidFill>
                <a:latin typeface="Noto Serif SC"/>
                <a:ea typeface="Noto Serif SC"/>
                <a:cs typeface="Noto Serif SC"/>
                <a:sym typeface="Noto Serif SC"/>
              </a:rPr>
              <a:t>罚则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3302000" y="4914900"/>
            <a:ext cx="7874000" cy="431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500" b="0" i="0" u="none" strike="noStrike">
                <a:solidFill>
                  <a:srgbClr val="3C3230"/>
                </a:solidFill>
                <a:latin typeface="Noto Serif SC"/>
                <a:ea typeface="Noto Serif SC"/>
                <a:cs typeface="Noto Serif SC"/>
                <a:sym typeface="Noto Serif SC"/>
              </a:rPr>
              <a:t>对违反本规定的责任单位、公检部门人员以及承储企业，给予相应处置。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1016000" y="5715000"/>
            <a:ext cx="10160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400" b="1" i="0" u="none" strike="noStrike">
                <a:solidFill>
                  <a:srgbClr val="5A504E"/>
                </a:solidFill>
                <a:latin typeface="Noto Serif SC"/>
                <a:ea typeface="Noto Serif SC"/>
                <a:cs typeface="Noto Serif SC"/>
                <a:sym typeface="Noto Serif SC"/>
              </a:rPr>
              <a:t>标准明确、补贴到位、监督常态、违规必究，共同守住储备肉安全底线。</a:t>
            </a:r>
            <a:endParaRPr lang="en-US" sz="1100" b="1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0EB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127000"/>
          </a:xfrm>
          <a:prstGeom prst="roundRect">
            <a:avLst>
              <a:gd name="adj" fmla="val 0"/>
            </a:avLst>
          </a:prstGeom>
          <a:solidFill>
            <a:srgbClr val="8C1E23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3" name="AutoShape 3"/>
          <p:cNvSpPr/>
          <p:nvPr/>
        </p:nvSpPr>
        <p:spPr>
          <a:xfrm>
            <a:off x="1016000" y="1016000"/>
            <a:ext cx="50800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300" b="1" i="0" u="none" strike="noStrike">
                <a:solidFill>
                  <a:srgbClr val="8C1E23"/>
                </a:solidFill>
                <a:latin typeface="Noto Sans SC"/>
                <a:ea typeface="Noto Sans SC"/>
                <a:cs typeface="Noto Sans SC"/>
                <a:sym typeface="Noto Sans SC"/>
              </a:rPr>
              <a:t>04　解读机构及联系方式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1016000" y="1587500"/>
            <a:ext cx="10160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400" b="1" i="0" u="none" strike="noStrike">
                <a:solidFill>
                  <a:srgbClr val="2D2323"/>
                </a:solidFill>
                <a:latin typeface="Noto Serif SC"/>
                <a:ea typeface="Noto Serif SC"/>
                <a:cs typeface="Noto Serif SC"/>
                <a:sym typeface="Noto Serif SC"/>
              </a:rPr>
              <a:t>如需进一步了解，欢迎来电咨询</a:t>
            </a:r>
            <a:endParaRPr lang="en-US" sz="1100"/>
          </a:p>
        </p:txBody>
      </p:sp>
      <p:cxnSp>
        <p:nvCxnSpPr>
          <p:cNvPr id="5" name="Connector 5"/>
          <p:cNvCxnSpPr/>
          <p:nvPr/>
        </p:nvCxnSpPr>
        <p:spPr>
          <a:xfrm rot="-57290">
            <a:off x="1016053" y="2597150"/>
            <a:ext cx="762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38100" cap="flat" cmpd="sng">
            <a:solidFill>
              <a:srgbClr val="8C1E23">
                <a:alpha val="100000"/>
              </a:srgbClr>
            </a:solidFill>
            <a:prstDash val="solid"/>
            <a:round/>
            <a:headEnd type="none" w="lg" len="lg"/>
            <a:tailEnd type="none" w="lg" len="lg"/>
          </a:ln>
        </p:spPr>
      </p:cxnSp>
      <p:sp>
        <p:nvSpPr>
          <p:cNvPr id="6" name="AutoShape 6"/>
          <p:cNvSpPr/>
          <p:nvPr/>
        </p:nvSpPr>
        <p:spPr>
          <a:xfrm>
            <a:off x="1016000" y="3238500"/>
            <a:ext cx="3810000" cy="355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500" b="0" i="0" u="none" strike="noStrike">
                <a:solidFill>
                  <a:srgbClr val="6E6462"/>
                </a:solidFill>
                <a:latin typeface="Noto Sans SC"/>
                <a:ea typeface="Noto Sans SC"/>
                <a:cs typeface="Noto Sans SC"/>
                <a:sym typeface="Noto Sans SC"/>
              </a:rPr>
              <a:t>政策解读机构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1016000" y="3657600"/>
            <a:ext cx="7620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200" b="1" i="0" u="none" strike="noStrike">
                <a:solidFill>
                  <a:srgbClr val="2D2323"/>
                </a:solidFill>
                <a:latin typeface="Noto Serif SC"/>
                <a:ea typeface="Noto Serif SC"/>
                <a:cs typeface="Noto Serif SC"/>
                <a:sym typeface="Noto Serif SC"/>
              </a:rPr>
              <a:t>伊春市商务局市场秩序和调节科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1016000" y="4572000"/>
            <a:ext cx="2540000" cy="355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500" b="0" i="0" u="none" strike="noStrike">
                <a:solidFill>
                  <a:srgbClr val="6E6462"/>
                </a:solidFill>
                <a:latin typeface="Noto Sans SC"/>
                <a:ea typeface="Noto Sans SC"/>
                <a:cs typeface="Noto Sans SC"/>
                <a:sym typeface="Noto Sans SC"/>
              </a:rPr>
              <a:t>联系电话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1016000" y="4953000"/>
            <a:ext cx="6350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4600" b="1" i="0" u="none" strike="noStrike">
                <a:solidFill>
                  <a:srgbClr val="8C1E23"/>
                </a:solidFill>
                <a:latin typeface="楷体" panose="02010609060101010101" charset="-122"/>
                <a:ea typeface="楷体" panose="02010609060101010101" charset="-122"/>
                <a:cs typeface="Noto Sans SC"/>
                <a:sym typeface="Noto Sans SC"/>
              </a:rPr>
              <a:t>0458-3878206</a:t>
            </a:r>
            <a:endParaRPr lang="en-US" sz="1100">
              <a:latin typeface="楷体" panose="02010609060101010101" charset="-122"/>
              <a:ea typeface="楷体" panose="02010609060101010101" charset="-122"/>
            </a:endParaRPr>
          </a:p>
        </p:txBody>
      </p:sp>
      <p:cxnSp>
        <p:nvCxnSpPr>
          <p:cNvPr id="10" name="Connector 10"/>
          <p:cNvCxnSpPr/>
          <p:nvPr/>
        </p:nvCxnSpPr>
        <p:spPr>
          <a:xfrm rot="-4297">
            <a:off x="1016004" y="6026150"/>
            <a:ext cx="10160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C8B4AA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1" name="AutoShape 11"/>
          <p:cNvSpPr/>
          <p:nvPr/>
        </p:nvSpPr>
        <p:spPr>
          <a:xfrm>
            <a:off x="1016000" y="6197600"/>
            <a:ext cx="6350000" cy="355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300" b="1" i="0" u="none" strike="noStrike">
                <a:solidFill>
                  <a:srgbClr val="6E6462"/>
                </a:solidFill>
                <a:latin typeface="Noto Sans SC"/>
                <a:ea typeface="Noto Sans SC"/>
                <a:cs typeface="Noto Sans SC"/>
                <a:sym typeface="Noto Sans SC"/>
              </a:rPr>
              <a:t>伊春市商务局</a:t>
            </a:r>
            <a:endParaRPr lang="en-US" sz="1100" b="1"/>
          </a:p>
        </p:txBody>
      </p:sp>
      <p:sp>
        <p:nvSpPr>
          <p:cNvPr id="12" name="AutoShape 12"/>
          <p:cNvSpPr/>
          <p:nvPr/>
        </p:nvSpPr>
        <p:spPr>
          <a:xfrm>
            <a:off x="7620000" y="6197600"/>
            <a:ext cx="3556000" cy="355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r">
              <a:lnSpc>
                <a:spcPct val="125000"/>
              </a:lnSpc>
              <a:defRPr/>
            </a:pPr>
            <a:r>
              <a:rPr lang="en-US" sz="1300" b="1" i="0" u="none" strike="noStrike">
                <a:solidFill>
                  <a:srgbClr val="6E6462"/>
                </a:solidFill>
                <a:latin typeface="Noto Sans SC"/>
                <a:ea typeface="Noto Sans SC"/>
                <a:cs typeface="Noto Sans SC"/>
                <a:sym typeface="Noto Sans SC"/>
              </a:rPr>
              <a:t>2026年9月24日</a:t>
            </a:r>
            <a:endParaRPr lang="en-US" sz="1300" b="1" i="0" u="none" strike="noStrike">
              <a:solidFill>
                <a:srgbClr val="6E6462"/>
              </a:solidFill>
              <a:latin typeface="Noto Sans SC"/>
              <a:ea typeface="Noto Sans SC"/>
              <a:cs typeface="Noto Sans SC"/>
              <a:sym typeface="Noto Sans SC"/>
            </a:endParaRPr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KSO_WM_DIAGRAM_VIRTUALLY_FRAME" val="{&quot;height&quot;:240,&quot;left&quot;:100,&quot;top&quot;:200,&quot;width&quot;:780}"/>
</p:tagLst>
</file>

<file path=ppt/tags/tag2.xml><?xml version="1.0" encoding="utf-8"?>
<p:tagLst xmlns:p="http://schemas.openxmlformats.org/presentationml/2006/main">
  <p:tag name="KSO_WM_DIAGRAM_VIRTUALLY_FRAME" val="{&quot;height&quot;:240,&quot;left&quot;:100,&quot;top&quot;:200,&quot;width&quot;:780}"/>
</p:tagLst>
</file>

<file path=ppt/tags/tag3.xml><?xml version="1.0" encoding="utf-8"?>
<p:tagLst xmlns:p="http://schemas.openxmlformats.org/presentationml/2006/main">
  <p:tag name="KSO_WM_DIAGRAM_VIRTUALLY_FRAME" val="{&quot;height&quot;:240,&quot;left&quot;:100,&quot;top&quot;:200,&quot;width&quot;:780}"/>
</p:tagLst>
</file>

<file path=ppt/tags/tag4.xml><?xml version="1.0" encoding="utf-8"?>
<p:tagLst xmlns:p="http://schemas.openxmlformats.org/presentationml/2006/main">
  <p:tag name="KSO_WM_DIAGRAM_VIRTUALLY_FRAME" val="{&quot;height&quot;:240,&quot;left&quot;:100,&quot;top&quot;:200,&quot;width&quot;:780}"/>
</p:tagLst>
</file>

<file path=ppt/tags/tag5.xml><?xml version="1.0" encoding="utf-8"?>
<p:tagLst xmlns:p="http://schemas.openxmlformats.org/presentationml/2006/main">
  <p:tag name="KSO_WM_DIAGRAM_VIRTUALLY_FRAME" val="{&quot;height&quot;:240,&quot;left&quot;:100,&quot;top&quot;:200,&quot;width&quot;:780}"/>
</p:tagLst>
</file>

<file path=ppt/tags/tag6.xml><?xml version="1.0" encoding="utf-8"?>
<p:tagLst xmlns:p="http://schemas.openxmlformats.org/presentationml/2006/main">
  <p:tag name="KSO_WM_DIAGRAM_VIRTUALLY_FRAME" val="{&quot;height&quot;:240,&quot;left&quot;:100,&quot;top&quot;:200,&quot;width&quot;:780}"/>
</p:tagLst>
</file>

<file path=ppt/tags/tag7.xml><?xml version="1.0" encoding="utf-8"?>
<p:tagLst xmlns:p="http://schemas.openxmlformats.org/presentationml/2006/main">
  <p:tag name="KSO_WM_DIAGRAM_VIRTUALLY_FRAME" val="{&quot;height&quot;:240,&quot;left&quot;:100,&quot;top&quot;:200,&quot;width&quot;:780}"/>
</p:tagLst>
</file>

<file path=ppt/tags/tag8.xml><?xml version="1.0" encoding="utf-8"?>
<p:tagLst xmlns:p="http://schemas.openxmlformats.org/presentationml/2006/main">
  <p:tag name="KSO_WM_DIAGRAM_VIRTUALLY_FRAME" val="{&quot;height&quot;:240,&quot;left&quot;:100,&quot;top&quot;:200,&quot;width&quot;:780}"/>
</p:tagLst>
</file>

<file path=ppt/tags/tag9.xml><?xml version="1.0" encoding="utf-8"?>
<p:tagLst xmlns:p="http://schemas.openxmlformats.org/presentationml/2006/main">
  <p:tag name="KSO_WM_DIAGRAM_VIRTUALLY_FRAME" val="{&quot;height&quot;:240,&quot;left&quot;:100,&quot;top&quot;:200,&quot;width&quot;:780}"/>
</p:tagLst>
</file>

<file path=ppt/tags/tag10.xml><?xml version="1.0" encoding="utf-8"?>
<p:tagLst xmlns:p="http://schemas.openxmlformats.org/presentationml/2006/main">
  <p:tag name="KSO_WM_DIAGRAM_VIRTUALLY_FRAME" val="{&quot;height&quot;:240,&quot;left&quot;:100,&quot;top&quot;:200,&quot;width&quot;:780}"/>
</p:tagLst>
</file>

<file path=ppt/tags/tag11.xml><?xml version="1.0" encoding="utf-8"?>
<p:tagLst xmlns:p="http://schemas.openxmlformats.org/presentationml/2006/main">
  <p:tag name="KSO_WM_DIAGRAM_VIRTUALLY_FRAME" val="{&quot;height&quot;:240,&quot;left&quot;:100,&quot;top&quot;:200,&quot;width&quot;:780}"/>
</p:tagLst>
</file>

<file path=ppt/tags/tag12.xml><?xml version="1.0" encoding="utf-8"?>
<p:tagLst xmlns:p="http://schemas.openxmlformats.org/presentationml/2006/main">
  <p:tag name="KSO_WM_DIAGRAM_VIRTUALLY_FRAME" val="{&quot;height&quot;:240,&quot;left&quot;:100,&quot;top&quot;:200,&quot;width&quot;:780}"/>
</p:tagLst>
</file>

<file path=ppt/theme/theme1.xml><?xml version="1.0" encoding="utf-8"?>
<a:theme xmlns:a="http://schemas.openxmlformats.org/drawingml/2006/main" name="Office 主题​​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默认主题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1365</Words>
  <Application>WPS 演示</Application>
  <PresentationFormat/>
  <Paragraphs>201</Paragraphs>
  <Slides>9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9</vt:i4>
      </vt:variant>
    </vt:vector>
  </HeadingPairs>
  <TitlesOfParts>
    <vt:vector size="22" baseType="lpstr">
      <vt:lpstr>Arial</vt:lpstr>
      <vt:lpstr>宋体</vt:lpstr>
      <vt:lpstr>Wingdings</vt:lpstr>
      <vt:lpstr>Arial</vt:lpstr>
      <vt:lpstr>Noto Sans SC</vt:lpstr>
      <vt:lpstr>RomanS</vt:lpstr>
      <vt:lpstr>Noto Serif SC</vt:lpstr>
      <vt:lpstr>仿宋_GB2312</vt:lpstr>
      <vt:lpstr>楷体</vt:lpstr>
      <vt:lpstr>微软雅黑</vt:lpstr>
      <vt:lpstr>Arial Unicode MS</vt:lpstr>
      <vt:lpstr>Office 主题​​</vt:lpstr>
      <vt:lpstr>默认主题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菲儿菲</cp:lastModifiedBy>
  <cp:revision>2</cp:revision>
  <dcterms:created xsi:type="dcterms:W3CDTF">2026-09-24T08:35:00Z</dcterms:created>
  <dcterms:modified xsi:type="dcterms:W3CDTF">2026-09-28T08:50:59Z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IGC">
    <vt:lpwstr>{"Label":"1","ContentProducer":"001191110102MACQD9K64010000","ProduceID":"7689013803642440642","ReservedCode1":"","ContentPropagator":"","PropagateID":"","ReservedCode2":""}</vt:lpwstr>
  </property>
  <property fmtid="{D5CDD505-2E9C-101B-9397-08002B2CF9AE}" pid="3" name="ICV">
    <vt:lpwstr>CD984AA4906F4D408B6E334894217CDD_13</vt:lpwstr>
  </property>
  <property fmtid="{D5CDD505-2E9C-101B-9397-08002B2CF9AE}" pid="4" name="KSOProductBuildVer">
    <vt:lpwstr>2052-12.1.0.22215</vt:lpwstr>
  </property>
</Properties>
</file>